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415" r:id="rId3"/>
    <p:sldId id="397" r:id="rId4"/>
    <p:sldId id="401" r:id="rId5"/>
    <p:sldId id="399" r:id="rId6"/>
    <p:sldId id="398" r:id="rId7"/>
    <p:sldId id="400" r:id="rId8"/>
    <p:sldId id="427" r:id="rId9"/>
    <p:sldId id="429" r:id="rId10"/>
    <p:sldId id="428" r:id="rId11"/>
    <p:sldId id="430" r:id="rId12"/>
    <p:sldId id="431" r:id="rId13"/>
    <p:sldId id="432" r:id="rId14"/>
    <p:sldId id="405" r:id="rId15"/>
    <p:sldId id="402" r:id="rId16"/>
    <p:sldId id="406" r:id="rId17"/>
    <p:sldId id="408" r:id="rId18"/>
    <p:sldId id="407" r:id="rId19"/>
    <p:sldId id="409" r:id="rId20"/>
    <p:sldId id="410" r:id="rId21"/>
    <p:sldId id="403" r:id="rId22"/>
    <p:sldId id="411" r:id="rId23"/>
    <p:sldId id="413" r:id="rId24"/>
    <p:sldId id="414" r:id="rId25"/>
    <p:sldId id="412" r:id="rId26"/>
    <p:sldId id="404" r:id="rId27"/>
    <p:sldId id="416" r:id="rId28"/>
    <p:sldId id="433" r:id="rId29"/>
  </p:sldIdLst>
  <p:sldSz cx="12192000" cy="6858000"/>
  <p:notesSz cx="6858000" cy="9144000"/>
  <p:defaultTextStyle>
    <a:defPPr>
      <a:defRPr lang="az-Latn-A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6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z-Latn-A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4D54E-2739-4016-B00E-FE8BB70B0954}" type="datetimeFigureOut">
              <a:rPr lang="az-Latn-AZ" smtClean="0"/>
              <a:t>10.12.2022</a:t>
            </a:fld>
            <a:endParaRPr lang="az-Latn-A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z-Latn-A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z-Latn-A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z-Latn-A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8F898-02A8-424C-918B-FB4EBE05A605}" type="slidenum">
              <a:rPr lang="az-Latn-AZ" smtClean="0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164815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8F898-02A8-424C-918B-FB4EBE05A605}" type="slidenum">
              <a:rPr lang="az-Latn-AZ" smtClean="0"/>
              <a:t>1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155504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8F898-02A8-424C-918B-FB4EBE05A605}" type="slidenum">
              <a:rPr lang="az-Latn-AZ" smtClean="0"/>
              <a:t>2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1616695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z-Latn-A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8F898-02A8-424C-918B-FB4EBE05A605}" type="slidenum">
              <a:rPr lang="az-Latn-AZ" smtClean="0"/>
              <a:t>10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2600137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z-Latn-A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8F898-02A8-424C-918B-FB4EBE05A605}" type="slidenum">
              <a:rPr lang="az-Latn-AZ" smtClean="0"/>
              <a:t>21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280210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9417-6D71-4A35-B084-2C43F3F81F0B}" type="datetime1">
              <a:rPr lang="az-Latn-AZ" smtClean="0"/>
              <a:t>10.12.2022</a:t>
            </a:fld>
            <a:endParaRPr lang="az-Latn-A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Elnur Isayev, MD, PhD</a:t>
            </a:r>
            <a:endParaRPr lang="az-Latn-A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DFA3-B36D-48C4-9202-E3D8D5231EE2}" type="slidenum">
              <a:rPr lang="az-Latn-AZ" smtClean="0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383330788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5086-D844-41E2-B2A5-1A1017021619}" type="datetime1">
              <a:rPr lang="az-Latn-AZ" smtClean="0"/>
              <a:t>10.12.2022</a:t>
            </a:fld>
            <a:endParaRPr lang="az-Latn-A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Elnur Isayev, MD, PhD</a:t>
            </a:r>
            <a:endParaRPr lang="az-Latn-A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DFA3-B36D-48C4-9202-E3D8D5231EE2}" type="slidenum">
              <a:rPr lang="az-Latn-AZ" smtClean="0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244866431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E30B-3C64-4831-8A5A-D0A4AB7F4E46}" type="datetime1">
              <a:rPr lang="az-Latn-AZ" smtClean="0"/>
              <a:t>10.12.2022</a:t>
            </a:fld>
            <a:endParaRPr lang="az-Latn-A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Elnur Isayev, MD, PhD</a:t>
            </a:r>
            <a:endParaRPr lang="az-Latn-A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DFA3-B36D-48C4-9202-E3D8D5231EE2}" type="slidenum">
              <a:rPr lang="az-Latn-AZ" smtClean="0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281400564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CAD5-D99F-4FE4-B789-C0C8E7F1C472}" type="datetime1">
              <a:rPr lang="az-Latn-AZ" smtClean="0"/>
              <a:t>10.12.2022</a:t>
            </a:fld>
            <a:endParaRPr lang="az-Latn-A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Elnur Isayev, MD, PhD</a:t>
            </a:r>
            <a:endParaRPr lang="az-Latn-A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DFA3-B36D-48C4-9202-E3D8D5231EE2}" type="slidenum">
              <a:rPr lang="az-Latn-AZ" smtClean="0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231532415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4DFA-3E91-4CF9-A878-3F42697A223F}" type="datetime1">
              <a:rPr lang="az-Latn-AZ" smtClean="0"/>
              <a:t>10.12.2022</a:t>
            </a:fld>
            <a:endParaRPr lang="az-Latn-A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Elnur Isayev, MD, PhD</a:t>
            </a:r>
            <a:endParaRPr lang="az-Latn-A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DFA3-B36D-48C4-9202-E3D8D5231EE2}" type="slidenum">
              <a:rPr lang="az-Latn-AZ" smtClean="0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70968450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91B4-2187-41B5-9E0B-A4721B3C8480}" type="datetime1">
              <a:rPr lang="az-Latn-AZ" smtClean="0"/>
              <a:t>10.12.2022</a:t>
            </a:fld>
            <a:endParaRPr lang="az-Latn-A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Elnur Isayev, MD, PhD</a:t>
            </a:r>
            <a:endParaRPr lang="az-Latn-A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DFA3-B36D-48C4-9202-E3D8D5231EE2}" type="slidenum">
              <a:rPr lang="az-Latn-AZ" smtClean="0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376626697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AC7A-3CBB-4041-83EC-18B0328D69E0}" type="datetime1">
              <a:rPr lang="az-Latn-AZ" smtClean="0"/>
              <a:t>10.12.2022</a:t>
            </a:fld>
            <a:endParaRPr lang="az-Latn-A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Elnur Isayev, MD, PhD</a:t>
            </a:r>
            <a:endParaRPr lang="az-Latn-A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DFA3-B36D-48C4-9202-E3D8D5231EE2}" type="slidenum">
              <a:rPr lang="az-Latn-AZ" smtClean="0"/>
              <a:t>‹#›</a:t>
            </a:fld>
            <a:endParaRPr lang="az-Latn-A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7929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D449-AFE1-45DE-8A49-821686251E3A}" type="datetime1">
              <a:rPr lang="az-Latn-AZ" smtClean="0"/>
              <a:t>10.12.2022</a:t>
            </a:fld>
            <a:endParaRPr lang="az-Latn-A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Elnur Isayev, MD, PhD</a:t>
            </a:r>
            <a:endParaRPr lang="az-Latn-A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DFA3-B36D-48C4-9202-E3D8D5231EE2}" type="slidenum">
              <a:rPr lang="az-Latn-AZ" smtClean="0"/>
              <a:t>‹#›</a:t>
            </a:fld>
            <a:endParaRPr lang="az-Latn-A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0969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7E09-EAC5-410C-A03A-1BC05CB035EE}" type="datetime1">
              <a:rPr lang="az-Latn-AZ" smtClean="0"/>
              <a:t>10.12.2022</a:t>
            </a:fld>
            <a:endParaRPr lang="az-Latn-A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Elnur Isayev, MD, PhD</a:t>
            </a:r>
            <a:endParaRPr lang="az-Latn-A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DFA3-B36D-48C4-9202-E3D8D5231EE2}" type="slidenum">
              <a:rPr lang="az-Latn-AZ" smtClean="0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228173527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914B-AB96-4E58-AB9C-3BF7157E1CE8}" type="datetime1">
              <a:rPr lang="az-Latn-AZ" smtClean="0"/>
              <a:t>10.12.2022</a:t>
            </a:fld>
            <a:endParaRPr lang="az-Latn-A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Elnur Isayev, MD, PhD</a:t>
            </a:r>
            <a:endParaRPr lang="az-Latn-A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DFA3-B36D-48C4-9202-E3D8D5231EE2}" type="slidenum">
              <a:rPr lang="az-Latn-AZ" smtClean="0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390544343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9F4F-6F2A-4028-A464-95AD02620012}" type="datetime1">
              <a:rPr lang="az-Latn-AZ" smtClean="0"/>
              <a:t>10.12.2022</a:t>
            </a:fld>
            <a:endParaRPr lang="az-Latn-A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Elnur Isayev, MD, PhD</a:t>
            </a:r>
            <a:endParaRPr lang="az-Latn-A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DFA3-B36D-48C4-9202-E3D8D5231EE2}" type="slidenum">
              <a:rPr lang="az-Latn-AZ" smtClean="0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225489849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7DAF601-56EF-47E4-B513-909392518FC1}" type="datetime1">
              <a:rPr lang="az-Latn-AZ" smtClean="0"/>
              <a:t>10.12.2022</a:t>
            </a:fld>
            <a:endParaRPr lang="az-Latn-A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az-Latn-AZ" smtClean="0"/>
              <a:t>Elnur Isayev, MD, PhD</a:t>
            </a:r>
            <a:endParaRPr lang="az-Latn-A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9DFA3-B36D-48C4-9202-E3D8D5231EE2}" type="slidenum">
              <a:rPr lang="az-Latn-AZ" smtClean="0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25188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1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59327"/>
            <a:ext cx="9144000" cy="2176245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of early myocardial revascularization in STEMI patients</a:t>
            </a:r>
            <a:endParaRPr lang="az-Latn-AZ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82312"/>
            <a:ext cx="9144000" cy="1572768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Elnur Isayev, MD, PhD</a:t>
            </a: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Azerbaijan Medical University</a:t>
            </a: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10.12.2022</a:t>
            </a:r>
            <a:endParaRPr lang="az-Latn-A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16" y="487747"/>
            <a:ext cx="1288700" cy="1288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5560" y="314536"/>
            <a:ext cx="1516775" cy="1516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7D75DEF-C6F9-9CAE-56F9-F896EEEDE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6420" y="465310"/>
            <a:ext cx="5168356" cy="1224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4975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az-Latn-A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Coronary</a:t>
            </a:r>
            <a:r>
              <a:rPr lang="az-Latn-A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</a:t>
            </a:r>
            <a:r>
              <a:rPr lang="az-Latn-A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</a:t>
            </a:r>
            <a:r>
              <a:rPr lang="az-Latn-A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2"/>
            <a:ext cx="6588945" cy="4351337"/>
          </a:xfrm>
        </p:spPr>
        <p:txBody>
          <a:bodyPr>
            <a:norm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tarting </a:t>
            </a:r>
            <a:r>
              <a:rPr lang="en-US" sz="2400" dirty="0"/>
              <a:t>from 1961</a:t>
            </a:r>
            <a:r>
              <a:rPr lang="en-US" sz="2400" dirty="0" smtClean="0"/>
              <a:t>, CCU </a:t>
            </a:r>
            <a:r>
              <a:rPr lang="en-US" sz="2400" dirty="0"/>
              <a:t>halved in-hospital mortality, </a:t>
            </a:r>
            <a:r>
              <a:rPr lang="en-US" sz="2400" dirty="0">
                <a:solidFill>
                  <a:srgbClr val="FF0000"/>
                </a:solidFill>
              </a:rPr>
              <a:t>from 30% to around 15</a:t>
            </a:r>
            <a:r>
              <a:rPr lang="en-US" sz="2400" dirty="0" smtClean="0">
                <a:solidFill>
                  <a:srgbClr val="FF0000"/>
                </a:solidFill>
              </a:rPr>
              <a:t>%.</a:t>
            </a:r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CCU </a:t>
            </a:r>
            <a:r>
              <a:rPr lang="en-US" sz="2400" dirty="0" smtClean="0"/>
              <a:t>introduced: </a:t>
            </a:r>
          </a:p>
          <a:p>
            <a:pPr lvl="1"/>
            <a:r>
              <a:rPr lang="en-US" sz="2000" dirty="0" smtClean="0"/>
              <a:t>continuous </a:t>
            </a:r>
            <a:r>
              <a:rPr lang="en-US" sz="2000" dirty="0"/>
              <a:t>electrocardiogram (ECG) monitoring, </a:t>
            </a:r>
            <a:endParaRPr lang="en-US" sz="2000" dirty="0" smtClean="0"/>
          </a:p>
          <a:p>
            <a:pPr lvl="1"/>
            <a:r>
              <a:rPr lang="en-US" sz="2000" dirty="0" smtClean="0"/>
              <a:t>external </a:t>
            </a:r>
            <a:r>
              <a:rPr lang="en-US" sz="2000" dirty="0"/>
              <a:t>defibrillation and </a:t>
            </a:r>
            <a:endParaRPr lang="en-US" sz="2000" dirty="0" smtClean="0"/>
          </a:p>
          <a:p>
            <a:pPr lvl="1"/>
            <a:r>
              <a:rPr lang="en-US" sz="2000" dirty="0" smtClean="0"/>
              <a:t>cardiac </a:t>
            </a:r>
            <a:r>
              <a:rPr lang="en-US" sz="2000" dirty="0"/>
              <a:t>resuscitation. </a:t>
            </a:r>
            <a:endParaRPr lang="az-Latn-AZ" sz="2000" dirty="0"/>
          </a:p>
        </p:txBody>
      </p:sp>
      <p:sp>
        <p:nvSpPr>
          <p:cNvPr id="4" name="Rectangle 3"/>
          <p:cNvSpPr/>
          <p:nvPr/>
        </p:nvSpPr>
        <p:spPr>
          <a:xfrm>
            <a:off x="6044184" y="6207571"/>
            <a:ext cx="554126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Julian DG. Treatment of cardiac arrest in acute myocardial </a:t>
            </a:r>
            <a:r>
              <a:rPr lang="en-US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ischaemia</a:t>
            </a:r>
            <a:r>
              <a:rPr lang="en-US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and infarction. Lancet 1961;2:840-4. </a:t>
            </a:r>
          </a:p>
          <a:p>
            <a:pPr algn="just"/>
            <a:endParaRPr lang="en-US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9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Goble </a:t>
            </a:r>
            <a:r>
              <a:rPr lang="en-US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AJ, </a:t>
            </a:r>
            <a:r>
              <a:rPr lang="en-US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Sloman</a:t>
            </a:r>
            <a:r>
              <a:rPr lang="en-US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G, Robinson JS. Mortality reduction in a coronary care unit. Br Med J 1966;1:1005-9. </a:t>
            </a:r>
            <a:endParaRPr lang="az-Latn-AZ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19029" y="6586494"/>
            <a:ext cx="22829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Elnur Isayev, MD, PhD / 10.12.2022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129" y="751426"/>
            <a:ext cx="3636484" cy="275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129" y="3643884"/>
            <a:ext cx="3636484" cy="2421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4322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az-Latn-A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Reperfusion</a:t>
            </a:r>
            <a:r>
              <a:rPr lang="az-Latn-A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2148840"/>
            <a:ext cx="10776897" cy="4031299"/>
          </a:xfrm>
        </p:spPr>
        <p:txBody>
          <a:bodyPr>
            <a:normAutofit/>
          </a:bodyPr>
          <a:lstStyle/>
          <a:p>
            <a:r>
              <a:rPr lang="en-US" sz="2000" dirty="0"/>
              <a:t>I</a:t>
            </a:r>
            <a:r>
              <a:rPr lang="en-US" sz="2000" dirty="0" smtClean="0"/>
              <a:t>n </a:t>
            </a:r>
            <a:r>
              <a:rPr lang="en-US" sz="2000" b="1" dirty="0"/>
              <a:t>1879</a:t>
            </a:r>
            <a:r>
              <a:rPr lang="en-US" sz="2000" dirty="0"/>
              <a:t> by the pathologist </a:t>
            </a:r>
            <a:r>
              <a:rPr lang="en-US" sz="2000" dirty="0" err="1"/>
              <a:t>Ludvig</a:t>
            </a:r>
            <a:r>
              <a:rPr lang="en-US" sz="2000" dirty="0"/>
              <a:t> </a:t>
            </a:r>
            <a:r>
              <a:rPr lang="en-US" sz="2000" dirty="0" err="1"/>
              <a:t>Hektoen</a:t>
            </a:r>
            <a:r>
              <a:rPr lang="en-US" sz="2000" dirty="0"/>
              <a:t> </a:t>
            </a:r>
            <a:r>
              <a:rPr lang="az-Latn-AZ" sz="2000" dirty="0" err="1"/>
              <a:t>hypotesized</a:t>
            </a:r>
            <a:r>
              <a:rPr lang="az-Latn-AZ" sz="2000" dirty="0"/>
              <a:t> </a:t>
            </a:r>
            <a:r>
              <a:rPr lang="en-US" sz="2000" dirty="0"/>
              <a:t>that MI was caused by an abrupt cessation of the blood flow to the myocardium </a:t>
            </a:r>
            <a:r>
              <a:rPr lang="en-US" sz="2000" b="1" dirty="0"/>
              <a:t>“secondary to sclerotic changes in the coronaries</a:t>
            </a:r>
            <a:r>
              <a:rPr lang="en-US" sz="2000" b="1" dirty="0" smtClean="0"/>
              <a:t>”.</a:t>
            </a:r>
          </a:p>
          <a:p>
            <a:endParaRPr lang="en-US" sz="2000" dirty="0"/>
          </a:p>
          <a:p>
            <a:r>
              <a:rPr lang="en-US" sz="2000" dirty="0"/>
              <a:t>In </a:t>
            </a:r>
            <a:r>
              <a:rPr lang="en-US" sz="2000" b="1" dirty="0"/>
              <a:t>1986</a:t>
            </a:r>
            <a:r>
              <a:rPr lang="en-US" sz="2000" dirty="0"/>
              <a:t> the GISSI trial showed that </a:t>
            </a:r>
            <a:r>
              <a:rPr lang="en-US" sz="2000" dirty="0" smtClean="0"/>
              <a:t>IV </a:t>
            </a:r>
            <a:r>
              <a:rPr lang="en-US" sz="2000" dirty="0"/>
              <a:t>thrombolytic treatment with streptokinase </a:t>
            </a:r>
            <a:r>
              <a:rPr lang="en-US" sz="2000" b="1" dirty="0">
                <a:solidFill>
                  <a:srgbClr val="FF0000"/>
                </a:solidFill>
              </a:rPr>
              <a:t>reduced early mortality in patients with MI </a:t>
            </a:r>
            <a:r>
              <a:rPr lang="en-US" sz="2000" dirty="0"/>
              <a:t>by restoring blood flow and reducing the infarct size.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smtClean="0"/>
              <a:t>However</a:t>
            </a:r>
            <a:r>
              <a:rPr lang="en-US" sz="2000" dirty="0"/>
              <a:t>, thrombolysis has several complications (mainly major bleeding</a:t>
            </a:r>
            <a:r>
              <a:rPr lang="en-US" sz="2000" dirty="0" smtClean="0"/>
              <a:t>), is </a:t>
            </a:r>
            <a:r>
              <a:rPr lang="en-US" sz="2000" dirty="0"/>
              <a:t>effective in restoring blood flow </a:t>
            </a:r>
            <a:r>
              <a:rPr lang="en-US" sz="2000" dirty="0">
                <a:solidFill>
                  <a:srgbClr val="FF0000"/>
                </a:solidFill>
              </a:rPr>
              <a:t>in only 50-60% of the </a:t>
            </a:r>
            <a:r>
              <a:rPr lang="en-US" sz="2000" dirty="0" smtClean="0">
                <a:solidFill>
                  <a:srgbClr val="FF0000"/>
                </a:solidFill>
              </a:rPr>
              <a:t>cases</a:t>
            </a:r>
            <a:r>
              <a:rPr lang="en-US" sz="2000" dirty="0" smtClean="0"/>
              <a:t>.</a:t>
            </a:r>
            <a:endParaRPr lang="az-Latn-AZ" sz="2000" dirty="0"/>
          </a:p>
        </p:txBody>
      </p:sp>
      <p:sp>
        <p:nvSpPr>
          <p:cNvPr id="4" name="Rectangle 3"/>
          <p:cNvSpPr/>
          <p:nvPr/>
        </p:nvSpPr>
        <p:spPr>
          <a:xfrm>
            <a:off x="5977959" y="638242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Effectiveness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of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intravenous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thrombolytic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treatment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acute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myocardial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infarction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Gruppo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Italiano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lo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Studio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della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Streptochinasi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nell’Infarto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Miocardico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(GISSI).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Lancet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1986;1:397-402. </a:t>
            </a:r>
            <a:endParaRPr lang="az-Latn-AZ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19029" y="6586494"/>
            <a:ext cx="22829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Elnur Isayev, MD, PhD / 10.12.2022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377" y="666578"/>
            <a:ext cx="4532920" cy="1227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6000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Coronary</a:t>
            </a:r>
            <a:r>
              <a:rPr lang="az-Latn-A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az-Latn-AZ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rteriography</a:t>
            </a:r>
            <a:r>
              <a:rPr lang="az-Latn-A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1958</a:t>
            </a:r>
            <a:r>
              <a:rPr lang="en-US" sz="2000" dirty="0" smtClean="0"/>
              <a:t> – introduced as </a:t>
            </a:r>
            <a:r>
              <a:rPr lang="en-US" sz="2000" dirty="0"/>
              <a:t>a diagnostic tool to evaluate vessels </a:t>
            </a:r>
            <a:r>
              <a:rPr lang="en-US" sz="2000" dirty="0" smtClean="0"/>
              <a:t>anatomy.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1964</a:t>
            </a:r>
            <a:r>
              <a:rPr lang="en-US" sz="2000" dirty="0" smtClean="0"/>
              <a:t> - </a:t>
            </a:r>
            <a:r>
              <a:rPr lang="en-US" sz="2000" b="1" dirty="0"/>
              <a:t>Dotter and </a:t>
            </a:r>
            <a:r>
              <a:rPr lang="en-US" sz="2000" b="1" dirty="0" err="1" smtClean="0"/>
              <a:t>Judkins</a:t>
            </a:r>
            <a:r>
              <a:rPr lang="en-US" sz="2000" b="1" dirty="0" smtClean="0"/>
              <a:t> </a:t>
            </a:r>
            <a:r>
              <a:rPr lang="en-US" sz="2000" dirty="0" smtClean="0"/>
              <a:t>were firsts to describe a transluminal approach to atherosclerotic coronary obstructions.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1979</a:t>
            </a:r>
            <a:r>
              <a:rPr lang="en-US" sz="2000" dirty="0" smtClean="0"/>
              <a:t> - </a:t>
            </a:r>
            <a:r>
              <a:rPr lang="en-US" sz="2000" b="1" dirty="0" err="1" smtClean="0"/>
              <a:t>Gruntzig</a:t>
            </a:r>
            <a:r>
              <a:rPr lang="en-US" sz="2000" dirty="0" smtClean="0"/>
              <a:t> is considered the father of percutaneous interventional cardiology.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1993</a:t>
            </a:r>
            <a:r>
              <a:rPr lang="en-US" sz="2000" dirty="0" smtClean="0"/>
              <a:t> - </a:t>
            </a:r>
            <a:r>
              <a:rPr lang="en-US" sz="2000" dirty="0"/>
              <a:t>primary percutaneous coronary intervention (PCI) was demonstrated to be </a:t>
            </a:r>
            <a:r>
              <a:rPr lang="en-US" sz="2000" dirty="0">
                <a:solidFill>
                  <a:srgbClr val="FF0000"/>
                </a:solidFill>
              </a:rPr>
              <a:t>superior to fibrinolysis </a:t>
            </a:r>
            <a:r>
              <a:rPr lang="en-US" sz="2000" dirty="0"/>
              <a:t>in reducing mortality after </a:t>
            </a:r>
            <a:r>
              <a:rPr lang="en-US" sz="2000" dirty="0" smtClean="0"/>
              <a:t>MI.</a:t>
            </a:r>
            <a:endParaRPr lang="az-Latn-AZ" sz="2000" dirty="0"/>
          </a:p>
        </p:txBody>
      </p:sp>
      <p:sp>
        <p:nvSpPr>
          <p:cNvPr id="4" name="Rectangle 3"/>
          <p:cNvSpPr/>
          <p:nvPr/>
        </p:nvSpPr>
        <p:spPr>
          <a:xfrm>
            <a:off x="5847572" y="6180139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Grines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CL,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Browne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KF,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Marco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J,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Rothbaum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D,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Stone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GW,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O’Keefe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J, </a:t>
            </a:r>
            <a:r>
              <a:rPr lang="az-Latn-AZ" sz="9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et al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. A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comparison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of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immediate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angioplasty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with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thrombolytic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therapy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for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acute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myocardial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infarction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The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Primary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Angioplasty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Myocardial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Infarction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Study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Group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. N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Eng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J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Med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1993;328:673-9. </a:t>
            </a:r>
            <a:endParaRPr lang="az-Latn-AZ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19029" y="6586494"/>
            <a:ext cx="22829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Elnur Isayev, MD, PhD / 10.12.2022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633" y="243225"/>
            <a:ext cx="3128939" cy="2155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8620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503240"/>
            <a:ext cx="10515600" cy="1325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Mortality after PCI 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large observational study demonstrated that the reduction of </a:t>
            </a:r>
            <a:r>
              <a:rPr lang="en-US" sz="2400" b="1" dirty="0"/>
              <a:t>short-term</a:t>
            </a:r>
            <a:r>
              <a:rPr lang="en-US" sz="2400" dirty="0"/>
              <a:t> mortality after </a:t>
            </a:r>
            <a:r>
              <a:rPr lang="en-US" sz="2400" dirty="0">
                <a:solidFill>
                  <a:srgbClr val="FF0000"/>
                </a:solidFill>
              </a:rPr>
              <a:t>MI</a:t>
            </a:r>
            <a:r>
              <a:rPr lang="en-US" sz="2400" dirty="0"/>
              <a:t> decreased by </a:t>
            </a:r>
            <a:r>
              <a:rPr lang="en-US" sz="2400" dirty="0">
                <a:solidFill>
                  <a:srgbClr val="FF0000"/>
                </a:solidFill>
              </a:rPr>
              <a:t>80%</a:t>
            </a:r>
            <a:r>
              <a:rPr lang="en-US" sz="2400" dirty="0"/>
              <a:t> </a:t>
            </a:r>
            <a:r>
              <a:rPr lang="en-US" sz="2400" b="1" dirty="0"/>
              <a:t>from 1985 to 2008</a:t>
            </a:r>
            <a:r>
              <a:rPr lang="en-US" sz="2400" dirty="0"/>
              <a:t>, whereas </a:t>
            </a:r>
            <a:r>
              <a:rPr lang="en-US" sz="2400" b="1" dirty="0"/>
              <a:t>long-term</a:t>
            </a:r>
            <a:r>
              <a:rPr lang="en-US" sz="2400" dirty="0"/>
              <a:t> mortality was reduced only by </a:t>
            </a:r>
            <a:r>
              <a:rPr lang="en-US" sz="2400" dirty="0">
                <a:solidFill>
                  <a:srgbClr val="FF0000"/>
                </a:solidFill>
              </a:rPr>
              <a:t>40%</a:t>
            </a:r>
            <a:r>
              <a:rPr lang="en-US" sz="2400" dirty="0"/>
              <a:t> in the same period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Incidence rates of </a:t>
            </a:r>
            <a:r>
              <a:rPr lang="en-US" sz="2400" dirty="0">
                <a:solidFill>
                  <a:srgbClr val="FF0000"/>
                </a:solidFill>
              </a:rPr>
              <a:t>HF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after MI </a:t>
            </a:r>
            <a:r>
              <a:rPr lang="en-US" sz="2400" dirty="0"/>
              <a:t>remained relatively stable from 1975 to 1991 (around 26%) but decreased thereafter, and today HF after MI develops in approximately </a:t>
            </a:r>
            <a:r>
              <a:rPr lang="en-US" sz="2400" dirty="0">
                <a:solidFill>
                  <a:srgbClr val="FF0000"/>
                </a:solidFill>
              </a:rPr>
              <a:t>12%</a:t>
            </a:r>
            <a:r>
              <a:rPr lang="en-US" sz="2400" dirty="0"/>
              <a:t> of patients</a:t>
            </a:r>
            <a:r>
              <a:rPr lang="en-US" sz="2400" dirty="0" smtClean="0"/>
              <a:t>.</a:t>
            </a:r>
            <a:endParaRPr lang="az-Latn-AZ" sz="2400" dirty="0"/>
          </a:p>
        </p:txBody>
      </p:sp>
      <p:sp>
        <p:nvSpPr>
          <p:cNvPr id="4" name="Rectangle 3"/>
          <p:cNvSpPr/>
          <p:nvPr/>
        </p:nvSpPr>
        <p:spPr>
          <a:xfrm>
            <a:off x="5785104" y="5948062"/>
            <a:ext cx="609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Nauta</a:t>
            </a:r>
            <a:r>
              <a:rPr lang="en-US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ST, </a:t>
            </a:r>
            <a:r>
              <a:rPr lang="en-US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Deckers</a:t>
            </a:r>
            <a:r>
              <a:rPr lang="en-US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JW, </a:t>
            </a:r>
            <a:r>
              <a:rPr lang="en-US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Akkerhuis</a:t>
            </a:r>
            <a:r>
              <a:rPr lang="en-US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KM, van </a:t>
            </a:r>
            <a:r>
              <a:rPr lang="en-US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Domburg</a:t>
            </a:r>
            <a:r>
              <a:rPr lang="en-US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RT. Short- and long-term mortality after myocardial infarction in patients with and without diabetes: Changes from 1985 to 2008. Diabetes Care 2012;35:2043-7. </a:t>
            </a:r>
          </a:p>
          <a:p>
            <a:pPr algn="just"/>
            <a:endParaRPr lang="en-US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az-Latn-AZ" sz="9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Kaul</a:t>
            </a:r>
            <a:r>
              <a:rPr lang="az-Latn-AZ" sz="9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P,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Ezekowitz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JA,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Armstrong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PW,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Leung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BK,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Savu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A,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Welsh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RC, </a:t>
            </a:r>
            <a:r>
              <a:rPr lang="az-Latn-AZ" sz="9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et al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Incidence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of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heart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failure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and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mortality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after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acute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coronary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syndromes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Am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Heart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J 2013;165:379-85.e2. </a:t>
            </a:r>
            <a:endParaRPr lang="az-Latn-AZ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19029" y="6586494"/>
            <a:ext cx="22829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Elnur Isayev, MD, PhD / 10.12.2022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42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Rationale</a:t>
            </a:r>
            <a:r>
              <a:rPr lang="az-Latn-A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az-Latn-A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az-Latn-AZ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evascularization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ORBITA</a:t>
            </a:r>
            <a:endParaRPr lang="az-Latn-AZ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FAME 2</a:t>
            </a:r>
          </a:p>
          <a:p>
            <a:r>
              <a:rPr lang="en-US" dirty="0" smtClean="0"/>
              <a:t>SYNTAX</a:t>
            </a:r>
          </a:p>
          <a:p>
            <a:r>
              <a:rPr lang="en-US" dirty="0" smtClean="0"/>
              <a:t>FREEDOM</a:t>
            </a:r>
          </a:p>
          <a:p>
            <a:r>
              <a:rPr lang="en-US" dirty="0" smtClean="0"/>
              <a:t>EXCEL</a:t>
            </a:r>
            <a:endParaRPr lang="az-Latn-AZ" dirty="0"/>
          </a:p>
        </p:txBody>
      </p:sp>
      <p:pic>
        <p:nvPicPr>
          <p:cNvPr id="1026" name="Picture 2" descr="ORBITA: A Randomized, Sham-Controlled Trial of PCI in Patients With  Coronary Artery Disease | tctmd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9" y="2878307"/>
            <a:ext cx="4467224" cy="3439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029" y="6586494"/>
            <a:ext cx="22829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Elnur Isayev, MD, PhD / 10.12.2022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130" y="3394033"/>
            <a:ext cx="4238267" cy="3192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6175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28" y="1983564"/>
            <a:ext cx="3557540" cy="28346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Flowchart for reperfusion strategy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6331" y="365760"/>
            <a:ext cx="7453157" cy="6070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029" y="6586494"/>
            <a:ext cx="22829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Elnur Isayev, MD, PhD / 10.12.2022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38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delays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2"/>
            <a:ext cx="10515600" cy="4588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FITT-STEMI Trial</a:t>
            </a:r>
          </a:p>
          <a:p>
            <a:endParaRPr lang="en-US" sz="2400" dirty="0" smtClean="0"/>
          </a:p>
          <a:p>
            <a:r>
              <a:rPr lang="en-US" sz="2400" dirty="0" smtClean="0"/>
              <a:t>2006-2015 years</a:t>
            </a:r>
          </a:p>
          <a:p>
            <a:endParaRPr lang="en-US" sz="2400" dirty="0" smtClean="0"/>
          </a:p>
          <a:p>
            <a:r>
              <a:rPr lang="en-US" sz="2400" dirty="0" smtClean="0"/>
              <a:t>20.130 STEMI patients</a:t>
            </a:r>
          </a:p>
          <a:p>
            <a:endParaRPr lang="en-US" sz="2400" dirty="0" smtClean="0"/>
          </a:p>
          <a:p>
            <a:r>
              <a:rPr lang="en-US" sz="2400" dirty="0" smtClean="0"/>
              <a:t>For </a:t>
            </a:r>
            <a:r>
              <a:rPr lang="en-US" sz="2400" dirty="0"/>
              <a:t>contact-to-balloon times </a:t>
            </a:r>
            <a:r>
              <a:rPr lang="en-US" sz="2400" dirty="0" smtClean="0"/>
              <a:t>every </a:t>
            </a:r>
            <a:r>
              <a:rPr lang="en-US" sz="2400" dirty="0">
                <a:solidFill>
                  <a:srgbClr val="FF0000"/>
                </a:solidFill>
              </a:rPr>
              <a:t>10-min</a:t>
            </a:r>
            <a:r>
              <a:rPr lang="en-US" sz="2400" dirty="0"/>
              <a:t> treatment delay led </a:t>
            </a:r>
            <a:r>
              <a:rPr lang="en-US" sz="2400" dirty="0" smtClean="0"/>
              <a:t>to: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3.3 </a:t>
            </a:r>
            <a:r>
              <a:rPr lang="en-US" sz="2000" dirty="0">
                <a:solidFill>
                  <a:srgbClr val="FF0000"/>
                </a:solidFill>
              </a:rPr>
              <a:t>additional deaths </a:t>
            </a:r>
            <a:r>
              <a:rPr lang="en-US" sz="2000" dirty="0" smtClean="0"/>
              <a:t>in 100 </a:t>
            </a:r>
            <a:r>
              <a:rPr lang="en-US" sz="2000" dirty="0"/>
              <a:t>PCI-treated </a:t>
            </a:r>
            <a:r>
              <a:rPr lang="en-US" sz="2000" dirty="0" smtClean="0"/>
              <a:t>patients and </a:t>
            </a:r>
          </a:p>
          <a:p>
            <a:pPr lvl="1"/>
            <a:r>
              <a:rPr lang="az-Latn-AZ" sz="2000" dirty="0" smtClean="0">
                <a:solidFill>
                  <a:srgbClr val="FF0000"/>
                </a:solidFill>
              </a:rPr>
              <a:t>1.3 </a:t>
            </a:r>
            <a:r>
              <a:rPr lang="az-Latn-AZ" sz="2000" dirty="0" err="1">
                <a:solidFill>
                  <a:srgbClr val="FF0000"/>
                </a:solidFill>
              </a:rPr>
              <a:t>additional</a:t>
            </a:r>
            <a:r>
              <a:rPr lang="az-Latn-AZ" sz="2000" dirty="0">
                <a:solidFill>
                  <a:srgbClr val="FF0000"/>
                </a:solidFill>
              </a:rPr>
              <a:t> </a:t>
            </a:r>
            <a:r>
              <a:rPr lang="az-Latn-AZ" sz="2000" dirty="0" err="1">
                <a:solidFill>
                  <a:srgbClr val="FF0000"/>
                </a:solidFill>
              </a:rPr>
              <a:t>deaths</a:t>
            </a:r>
            <a:r>
              <a:rPr lang="az-Latn-AZ" sz="2000" dirty="0">
                <a:solidFill>
                  <a:srgbClr val="FF0000"/>
                </a:solidFill>
              </a:rPr>
              <a:t> </a:t>
            </a:r>
            <a:r>
              <a:rPr lang="az-Latn-AZ" sz="2000" dirty="0" err="1" smtClean="0"/>
              <a:t>after</a:t>
            </a:r>
            <a:r>
              <a:rPr lang="en-US" sz="2000" dirty="0" smtClean="0"/>
              <a:t> out-of-hospital </a:t>
            </a:r>
            <a:r>
              <a:rPr lang="en-US" sz="2000" dirty="0"/>
              <a:t>cardiac arrest without </a:t>
            </a:r>
            <a:r>
              <a:rPr lang="en-US" sz="2000" dirty="0" smtClean="0"/>
              <a:t>cardiogenic shock.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798" y="350902"/>
            <a:ext cx="6366814" cy="295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029" y="6586494"/>
            <a:ext cx="22829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Elnur Isayev, MD, PhD / 10.12.2022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61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Saving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z-Latn-AZ" sz="2400" dirty="0" err="1"/>
              <a:t>This</a:t>
            </a:r>
            <a:r>
              <a:rPr lang="az-Latn-AZ" sz="2400" dirty="0"/>
              <a:t> </a:t>
            </a:r>
            <a:r>
              <a:rPr lang="az-Latn-AZ" sz="2400" dirty="0" err="1"/>
              <a:t>treatment</a:t>
            </a:r>
            <a:r>
              <a:rPr lang="az-Latn-AZ" sz="2400" dirty="0"/>
              <a:t> </a:t>
            </a:r>
            <a:r>
              <a:rPr lang="az-Latn-AZ" sz="2400" b="1" dirty="0" err="1" smtClean="0"/>
              <a:t>delay-related</a:t>
            </a:r>
            <a:r>
              <a:rPr lang="en-US" sz="2400" b="1" dirty="0" smtClean="0"/>
              <a:t> increase </a:t>
            </a:r>
            <a:r>
              <a:rPr lang="en-US" sz="2400" dirty="0"/>
              <a:t>in mortality rate within the early hours of infarction was </a:t>
            </a:r>
            <a:r>
              <a:rPr lang="en-US" sz="2400" b="1" dirty="0" smtClean="0">
                <a:solidFill>
                  <a:srgbClr val="FF0000"/>
                </a:solidFill>
              </a:rPr>
              <a:t>10- fold </a:t>
            </a:r>
            <a:r>
              <a:rPr lang="en-US" sz="2400" b="1" dirty="0">
                <a:solidFill>
                  <a:srgbClr val="FF0000"/>
                </a:solidFill>
              </a:rPr>
              <a:t>higher </a:t>
            </a:r>
            <a:r>
              <a:rPr lang="en-US" sz="2400" dirty="0"/>
              <a:t>in shock patients as compared to </a:t>
            </a:r>
            <a:r>
              <a:rPr lang="en-US" sz="2400" dirty="0" err="1"/>
              <a:t>haemodynamically</a:t>
            </a:r>
            <a:r>
              <a:rPr lang="en-US" sz="2400" dirty="0"/>
              <a:t> </a:t>
            </a:r>
            <a:r>
              <a:rPr lang="en-US" sz="2400" dirty="0" smtClean="0"/>
              <a:t>stable </a:t>
            </a:r>
            <a:r>
              <a:rPr lang="az-Latn-AZ" sz="2400" dirty="0" err="1" smtClean="0"/>
              <a:t>patients</a:t>
            </a:r>
            <a:r>
              <a:rPr lang="az-Latn-AZ" sz="2400" dirty="0" smtClean="0"/>
              <a:t>.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Study confirm </a:t>
            </a:r>
            <a:r>
              <a:rPr lang="en-US" sz="2400" dirty="0"/>
              <a:t>that </a:t>
            </a:r>
            <a:r>
              <a:rPr lang="en-US" sz="2400" b="1" dirty="0"/>
              <a:t>pre-hospital diagnosis of STEMI </a:t>
            </a:r>
            <a:r>
              <a:rPr lang="en-US" sz="2400" dirty="0" smtClean="0"/>
              <a:t>and </a:t>
            </a:r>
            <a:r>
              <a:rPr lang="en-US" sz="2400" b="1" dirty="0" smtClean="0"/>
              <a:t>early </a:t>
            </a:r>
            <a:r>
              <a:rPr lang="en-US" sz="2400" b="1" dirty="0"/>
              <a:t>notification of on-call cardiac catheterization teams </a:t>
            </a:r>
            <a:r>
              <a:rPr lang="en-US" sz="2400" dirty="0"/>
              <a:t>by a </a:t>
            </a:r>
            <a:r>
              <a:rPr lang="en-US" sz="2400" dirty="0" smtClean="0"/>
              <a:t>physician trained </a:t>
            </a:r>
            <a:r>
              <a:rPr lang="en-US" sz="2400" dirty="0"/>
              <a:t>in emergency medicine</a:t>
            </a:r>
            <a:r>
              <a:rPr lang="en-US" sz="2400" dirty="0" smtClean="0"/>
              <a:t>, </a:t>
            </a:r>
            <a:r>
              <a:rPr lang="en-US" sz="2400" dirty="0"/>
              <a:t>minimizes </a:t>
            </a:r>
            <a:r>
              <a:rPr lang="en-US" sz="2400" dirty="0" smtClean="0"/>
              <a:t>prognosis-relevant delays </a:t>
            </a:r>
            <a:r>
              <a:rPr lang="en-US" sz="2400" dirty="0"/>
              <a:t>in the time to PCI treatment, which results in a </a:t>
            </a:r>
            <a:r>
              <a:rPr lang="en-US" sz="2400" dirty="0" smtClean="0"/>
              <a:t>time saving </a:t>
            </a:r>
            <a:r>
              <a:rPr lang="en-US" sz="2400" dirty="0"/>
              <a:t>of more than </a:t>
            </a:r>
            <a:r>
              <a:rPr lang="en-US" sz="2400" b="1" dirty="0" smtClean="0">
                <a:solidFill>
                  <a:srgbClr val="FF0000"/>
                </a:solidFill>
              </a:rPr>
              <a:t>15 min.</a:t>
            </a:r>
            <a:endParaRPr lang="az-Latn-AZ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29" y="6586494"/>
            <a:ext cx="22829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Elnur Isayev, MD, PhD / 10.12.2022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7D75DEF-C6F9-9CAE-56F9-F896EEEDE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396" y="5158813"/>
            <a:ext cx="5168356" cy="1224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61757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Preventing Death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One death among 12 </a:t>
            </a:r>
            <a:r>
              <a:rPr lang="en-US" sz="2400" dirty="0"/>
              <a:t>STEMI patients can be prevented </a:t>
            </a:r>
            <a:r>
              <a:rPr lang="en-US" sz="2400" dirty="0" smtClean="0"/>
              <a:t>in the </a:t>
            </a:r>
            <a:r>
              <a:rPr lang="en-US" sz="2400" dirty="0"/>
              <a:t>total </a:t>
            </a:r>
            <a:r>
              <a:rPr lang="en-US" sz="2400" dirty="0" smtClean="0"/>
              <a:t>population </a:t>
            </a:r>
            <a:r>
              <a:rPr lang="en-US" sz="2400" dirty="0"/>
              <a:t>when the time from the first medical </a:t>
            </a:r>
            <a:r>
              <a:rPr lang="en-US" sz="2400" dirty="0" smtClean="0"/>
              <a:t>contact to </a:t>
            </a:r>
            <a:r>
              <a:rPr lang="en-US" sz="2400" dirty="0"/>
              <a:t>reperfusion is reduced to the guideline-recommended </a:t>
            </a:r>
            <a:r>
              <a:rPr lang="en-US" sz="2400" dirty="0" smtClean="0"/>
              <a:t>treatment time </a:t>
            </a:r>
            <a:r>
              <a:rPr lang="en-US" sz="2400" dirty="0"/>
              <a:t>to </a:t>
            </a:r>
            <a:r>
              <a:rPr lang="en-US" sz="2400" b="1" dirty="0"/>
              <a:t>less than 90 min</a:t>
            </a:r>
            <a:r>
              <a:rPr lang="en-US" sz="2400" dirty="0"/>
              <a:t>.</a:t>
            </a:r>
            <a:endParaRPr lang="az-Latn-AZ" sz="2400" dirty="0"/>
          </a:p>
        </p:txBody>
      </p:sp>
      <p:sp>
        <p:nvSpPr>
          <p:cNvPr id="4" name="Rectangle 3"/>
          <p:cNvSpPr/>
          <p:nvPr/>
        </p:nvSpPr>
        <p:spPr>
          <a:xfrm>
            <a:off x="5843853" y="61801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z-Latn-AZ" sz="900" dirty="0" err="1">
                <a:latin typeface="+mj-lt"/>
              </a:rPr>
              <a:t>Ibanez</a:t>
            </a:r>
            <a:r>
              <a:rPr lang="az-Latn-AZ" sz="900" dirty="0">
                <a:latin typeface="+mj-lt"/>
              </a:rPr>
              <a:t> B, </a:t>
            </a:r>
            <a:r>
              <a:rPr lang="az-Latn-AZ" sz="900" dirty="0" err="1">
                <a:latin typeface="+mj-lt"/>
              </a:rPr>
              <a:t>James</a:t>
            </a:r>
            <a:r>
              <a:rPr lang="az-Latn-AZ" sz="900" dirty="0">
                <a:latin typeface="+mj-lt"/>
              </a:rPr>
              <a:t> S, </a:t>
            </a:r>
            <a:r>
              <a:rPr lang="en-US" sz="900" dirty="0" smtClean="0">
                <a:latin typeface="+mj-lt"/>
              </a:rPr>
              <a:t>et al</a:t>
            </a:r>
            <a:r>
              <a:rPr lang="az-Latn-AZ" sz="900" dirty="0" smtClean="0">
                <a:latin typeface="+mj-lt"/>
              </a:rPr>
              <a:t>; ESC</a:t>
            </a:r>
            <a:r>
              <a:rPr lang="en-US" sz="900" dirty="0" smtClean="0">
                <a:latin typeface="+mj-lt"/>
              </a:rPr>
              <a:t> Scientific </a:t>
            </a:r>
            <a:r>
              <a:rPr lang="en-US" sz="900" dirty="0">
                <a:latin typeface="+mj-lt"/>
              </a:rPr>
              <a:t>Document Group. 2017 ESC Guidelines for the management of </a:t>
            </a:r>
            <a:r>
              <a:rPr lang="en-US" sz="900" dirty="0" smtClean="0">
                <a:latin typeface="+mj-lt"/>
              </a:rPr>
              <a:t>acute myocardial </a:t>
            </a:r>
            <a:r>
              <a:rPr lang="en-US" sz="900" dirty="0">
                <a:latin typeface="+mj-lt"/>
              </a:rPr>
              <a:t>infarction in patients presenting with ST-segment elevation: the </a:t>
            </a:r>
            <a:r>
              <a:rPr lang="en-US" sz="900" dirty="0" smtClean="0">
                <a:latin typeface="+mj-lt"/>
              </a:rPr>
              <a:t>task force </a:t>
            </a:r>
            <a:r>
              <a:rPr lang="en-US" sz="900" dirty="0">
                <a:latin typeface="+mj-lt"/>
              </a:rPr>
              <a:t>for the management of acute myocardial infarction in patients </a:t>
            </a:r>
            <a:r>
              <a:rPr lang="en-US" sz="900" dirty="0" smtClean="0">
                <a:latin typeface="+mj-lt"/>
              </a:rPr>
              <a:t>presenting with </a:t>
            </a:r>
            <a:r>
              <a:rPr lang="en-US" sz="900" dirty="0">
                <a:latin typeface="+mj-lt"/>
              </a:rPr>
              <a:t>ST-segment elevation of the European Society of Cardiology (ESC). </a:t>
            </a:r>
            <a:r>
              <a:rPr lang="en-US" sz="900" dirty="0" err="1" smtClean="0">
                <a:latin typeface="+mj-lt"/>
              </a:rPr>
              <a:t>Eur</a:t>
            </a:r>
            <a:r>
              <a:rPr lang="en-US" sz="900" dirty="0" smtClean="0">
                <a:latin typeface="+mj-lt"/>
              </a:rPr>
              <a:t> </a:t>
            </a:r>
            <a:r>
              <a:rPr lang="az-Latn-AZ" sz="900" dirty="0" err="1" smtClean="0">
                <a:latin typeface="+mj-lt"/>
              </a:rPr>
              <a:t>Heart</a:t>
            </a:r>
            <a:r>
              <a:rPr lang="az-Latn-AZ" sz="900" dirty="0" smtClean="0">
                <a:latin typeface="+mj-lt"/>
              </a:rPr>
              <a:t> </a:t>
            </a:r>
            <a:r>
              <a:rPr lang="az-Latn-AZ" sz="900" dirty="0">
                <a:latin typeface="+mj-lt"/>
              </a:rPr>
              <a:t>J 2018;39:119–177.</a:t>
            </a:r>
            <a:endParaRPr lang="az-Latn-AZ" sz="20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1" y="4004470"/>
            <a:ext cx="11692139" cy="74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029" y="6586494"/>
            <a:ext cx="22829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Elnur Isayev, MD, PhD / 10.12.2022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44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141307"/>
          </a:xfrm>
        </p:spPr>
        <p:txBody>
          <a:bodyPr/>
          <a:lstStyle/>
          <a:p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</a:t>
            </a:r>
            <a:r>
              <a:rPr lang="az-Latn-A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reperfusion</a:t>
            </a:r>
            <a:r>
              <a:rPr lang="az-Latn-A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691322"/>
            <a:ext cx="10515600" cy="448881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Primary PCI</a:t>
            </a:r>
            <a:r>
              <a:rPr lang="en-US" sz="2000" dirty="0"/>
              <a:t>, defined as percutaneous catheter intervention in </a:t>
            </a:r>
            <a:r>
              <a:rPr lang="en-US" sz="2000" dirty="0" smtClean="0"/>
              <a:t>the setting </a:t>
            </a:r>
            <a:r>
              <a:rPr lang="en-US" sz="2000" dirty="0"/>
              <a:t>of STEMI without previous fibrinolysis, is the </a:t>
            </a:r>
            <a:r>
              <a:rPr lang="en-US" sz="2000" b="1" dirty="0">
                <a:solidFill>
                  <a:srgbClr val="FF0000"/>
                </a:solidFill>
              </a:rPr>
              <a:t>preferred </a:t>
            </a:r>
            <a:r>
              <a:rPr lang="en-US" sz="2000" b="1" dirty="0" smtClean="0">
                <a:solidFill>
                  <a:srgbClr val="FF0000"/>
                </a:solidFill>
              </a:rPr>
              <a:t>reperfusion </a:t>
            </a:r>
            <a:r>
              <a:rPr lang="az-Latn-AZ" sz="2000" b="1" dirty="0" err="1" smtClean="0">
                <a:solidFill>
                  <a:srgbClr val="FF0000"/>
                </a:solidFill>
              </a:rPr>
              <a:t>strategy</a:t>
            </a:r>
            <a:r>
              <a:rPr lang="az-Latn-AZ" sz="2000" dirty="0" smtClean="0"/>
              <a:t>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/>
              <a:t>C</a:t>
            </a:r>
            <a:r>
              <a:rPr lang="az-Latn-AZ" sz="2000" dirty="0" smtClean="0"/>
              <a:t>an </a:t>
            </a:r>
            <a:r>
              <a:rPr lang="az-Latn-AZ" sz="2000" dirty="0" err="1"/>
              <a:t>be</a:t>
            </a:r>
            <a:r>
              <a:rPr lang="az-Latn-AZ" sz="2000" dirty="0"/>
              <a:t> </a:t>
            </a:r>
            <a:r>
              <a:rPr lang="az-Latn-AZ" sz="2000" dirty="0" err="1" smtClean="0"/>
              <a:t>performed</a:t>
            </a:r>
            <a:r>
              <a:rPr lang="en-US" sz="2000" dirty="0" smtClean="0"/>
              <a:t> </a:t>
            </a:r>
            <a:r>
              <a:rPr lang="az-Latn-AZ" sz="2000" dirty="0" err="1" smtClean="0"/>
              <a:t>in</a:t>
            </a:r>
            <a:r>
              <a:rPr lang="az-Latn-AZ" sz="2000" dirty="0" smtClean="0"/>
              <a:t> </a:t>
            </a:r>
            <a:r>
              <a:rPr lang="az-Latn-AZ" sz="2000" dirty="0" err="1"/>
              <a:t>high-volume</a:t>
            </a:r>
            <a:r>
              <a:rPr lang="az-Latn-AZ" sz="2000" dirty="0"/>
              <a:t> </a:t>
            </a:r>
            <a:r>
              <a:rPr lang="az-Latn-AZ" sz="2000" dirty="0" smtClean="0"/>
              <a:t>PCI</a:t>
            </a:r>
            <a:r>
              <a:rPr lang="en-US" sz="2000" dirty="0" smtClean="0"/>
              <a:t> </a:t>
            </a:r>
            <a:r>
              <a:rPr lang="en-US" sz="2000" dirty="0" err="1" smtClean="0"/>
              <a:t>centres</a:t>
            </a:r>
            <a:r>
              <a:rPr lang="en-US" sz="2000" dirty="0" smtClean="0"/>
              <a:t> </a:t>
            </a:r>
            <a:r>
              <a:rPr lang="en-US" sz="2000" dirty="0"/>
              <a:t>with experienced operators and </a:t>
            </a:r>
            <a:r>
              <a:rPr lang="en-US" sz="2000" b="1" dirty="0"/>
              <a:t>24 h/7 days </a:t>
            </a:r>
            <a:r>
              <a:rPr lang="en-US" sz="2000" dirty="0"/>
              <a:t>a week </a:t>
            </a:r>
            <a:r>
              <a:rPr lang="en-US" sz="2000" dirty="0" smtClean="0"/>
              <a:t>catheterization </a:t>
            </a:r>
            <a:r>
              <a:rPr lang="az-Latn-AZ" sz="2000" dirty="0" err="1" smtClean="0"/>
              <a:t>laboratory</a:t>
            </a:r>
            <a:r>
              <a:rPr lang="az-Latn-AZ" sz="2000" dirty="0" smtClean="0"/>
              <a:t> </a:t>
            </a:r>
            <a:r>
              <a:rPr lang="az-Latn-AZ" sz="2000" dirty="0" err="1" smtClean="0"/>
              <a:t>activation</a:t>
            </a:r>
            <a:r>
              <a:rPr lang="az-Latn-AZ" sz="2000" dirty="0" smtClean="0"/>
              <a:t>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331" y="3604171"/>
            <a:ext cx="10304396" cy="2179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843853" y="61801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z-Latn-AZ" sz="900" dirty="0" err="1">
                <a:latin typeface="+mj-lt"/>
              </a:rPr>
              <a:t>Ibanez</a:t>
            </a:r>
            <a:r>
              <a:rPr lang="az-Latn-AZ" sz="900" dirty="0">
                <a:latin typeface="+mj-lt"/>
              </a:rPr>
              <a:t> B, </a:t>
            </a:r>
            <a:r>
              <a:rPr lang="az-Latn-AZ" sz="900" dirty="0" err="1">
                <a:latin typeface="+mj-lt"/>
              </a:rPr>
              <a:t>James</a:t>
            </a:r>
            <a:r>
              <a:rPr lang="az-Latn-AZ" sz="900" dirty="0">
                <a:latin typeface="+mj-lt"/>
              </a:rPr>
              <a:t> S, </a:t>
            </a:r>
            <a:r>
              <a:rPr lang="en-US" sz="900" dirty="0" smtClean="0">
                <a:latin typeface="+mj-lt"/>
              </a:rPr>
              <a:t>et al</a:t>
            </a:r>
            <a:r>
              <a:rPr lang="az-Latn-AZ" sz="900" dirty="0" smtClean="0">
                <a:latin typeface="+mj-lt"/>
              </a:rPr>
              <a:t>; ESC</a:t>
            </a:r>
            <a:r>
              <a:rPr lang="en-US" sz="900" dirty="0" smtClean="0">
                <a:latin typeface="+mj-lt"/>
              </a:rPr>
              <a:t> Scientific </a:t>
            </a:r>
            <a:r>
              <a:rPr lang="en-US" sz="900" dirty="0">
                <a:latin typeface="+mj-lt"/>
              </a:rPr>
              <a:t>Document Group. 2017 ESC Guidelines for the management of </a:t>
            </a:r>
            <a:r>
              <a:rPr lang="en-US" sz="900" dirty="0" smtClean="0">
                <a:latin typeface="+mj-lt"/>
              </a:rPr>
              <a:t>acute myocardial </a:t>
            </a:r>
            <a:r>
              <a:rPr lang="en-US" sz="900" dirty="0">
                <a:latin typeface="+mj-lt"/>
              </a:rPr>
              <a:t>infarction in patients presenting with ST-segment elevation: the </a:t>
            </a:r>
            <a:r>
              <a:rPr lang="en-US" sz="900" dirty="0" smtClean="0">
                <a:latin typeface="+mj-lt"/>
              </a:rPr>
              <a:t>task force </a:t>
            </a:r>
            <a:r>
              <a:rPr lang="en-US" sz="900" dirty="0">
                <a:latin typeface="+mj-lt"/>
              </a:rPr>
              <a:t>for the management of acute myocardial infarction in patients </a:t>
            </a:r>
            <a:r>
              <a:rPr lang="en-US" sz="900" dirty="0" smtClean="0">
                <a:latin typeface="+mj-lt"/>
              </a:rPr>
              <a:t>presenting with </a:t>
            </a:r>
            <a:r>
              <a:rPr lang="en-US" sz="900" dirty="0">
                <a:latin typeface="+mj-lt"/>
              </a:rPr>
              <a:t>ST-segment elevation of the European Society of Cardiology (ESC). </a:t>
            </a:r>
            <a:r>
              <a:rPr lang="en-US" sz="900" dirty="0" err="1" smtClean="0">
                <a:latin typeface="+mj-lt"/>
              </a:rPr>
              <a:t>Eur</a:t>
            </a:r>
            <a:r>
              <a:rPr lang="en-US" sz="900" dirty="0" smtClean="0">
                <a:latin typeface="+mj-lt"/>
              </a:rPr>
              <a:t> </a:t>
            </a:r>
            <a:r>
              <a:rPr lang="az-Latn-AZ" sz="900" dirty="0" err="1" smtClean="0">
                <a:latin typeface="+mj-lt"/>
              </a:rPr>
              <a:t>Heart</a:t>
            </a:r>
            <a:r>
              <a:rPr lang="az-Latn-AZ" sz="900" dirty="0" smtClean="0">
                <a:latin typeface="+mj-lt"/>
              </a:rPr>
              <a:t> </a:t>
            </a:r>
            <a:r>
              <a:rPr lang="az-Latn-AZ" sz="900" dirty="0">
                <a:latin typeface="+mj-lt"/>
              </a:rPr>
              <a:t>J 2018;39:119–177.</a:t>
            </a:r>
            <a:endParaRPr lang="az-Latn-AZ" sz="2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29" y="6586494"/>
            <a:ext cx="22829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Elnur Isayev, MD, PhD / 10.12.2022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386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291" y="4024510"/>
            <a:ext cx="5402251" cy="23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033" y="1144149"/>
            <a:ext cx="5468401" cy="204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521" y="979839"/>
            <a:ext cx="5358151" cy="25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9029" y="6586494"/>
            <a:ext cx="22829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Elnur Isayev, MD, PhD / 10.12.2022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95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</a:t>
            </a:r>
            <a:r>
              <a:rPr lang="az-Latn-A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reperfusion</a:t>
            </a:r>
            <a:r>
              <a:rPr lang="az-Latn-A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</a:t>
            </a:r>
            <a:endParaRPr lang="az-Latn-A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2"/>
            <a:ext cx="10515600" cy="4284131"/>
          </a:xfrm>
        </p:spPr>
        <p:txBody>
          <a:bodyPr>
            <a:normAutofit/>
          </a:bodyPr>
          <a:lstStyle/>
          <a:p>
            <a:r>
              <a:rPr lang="az-Latn-AZ" sz="2000" dirty="0" err="1"/>
              <a:t>In</a:t>
            </a:r>
            <a:r>
              <a:rPr lang="az-Latn-AZ" sz="2000" dirty="0"/>
              <a:t> </a:t>
            </a:r>
            <a:r>
              <a:rPr lang="az-Latn-AZ" sz="2000" dirty="0" err="1"/>
              <a:t>settings</a:t>
            </a:r>
            <a:r>
              <a:rPr lang="az-Latn-AZ" sz="2000" dirty="0"/>
              <a:t> </a:t>
            </a:r>
            <a:r>
              <a:rPr lang="az-Latn-AZ" sz="2000" dirty="0" err="1"/>
              <a:t>where</a:t>
            </a:r>
            <a:r>
              <a:rPr lang="az-Latn-AZ" sz="2000" dirty="0"/>
              <a:t> </a:t>
            </a:r>
            <a:r>
              <a:rPr lang="az-Latn-AZ" sz="2000" dirty="0" err="1"/>
              <a:t>primary</a:t>
            </a:r>
            <a:r>
              <a:rPr lang="en-US" sz="2000" dirty="0"/>
              <a:t> PCI cannot be performed in a timely fashion, </a:t>
            </a:r>
            <a:r>
              <a:rPr lang="en-US" sz="2000" b="1" dirty="0">
                <a:solidFill>
                  <a:srgbClr val="FF0000"/>
                </a:solidFill>
              </a:rPr>
              <a:t>fibrinolysis</a:t>
            </a:r>
            <a:r>
              <a:rPr lang="en-US" sz="2000" dirty="0"/>
              <a:t> should be administered as soon as possible.</a:t>
            </a:r>
            <a:endParaRPr lang="az-Latn-AZ" sz="2000" dirty="0"/>
          </a:p>
          <a:p>
            <a:endParaRPr lang="en-US" sz="2000" dirty="0" smtClean="0"/>
          </a:p>
          <a:p>
            <a:r>
              <a:rPr lang="en-US" sz="2000" dirty="0" smtClean="0"/>
              <a:t>It </a:t>
            </a:r>
            <a:r>
              <a:rPr lang="en-US" sz="2000" dirty="0"/>
              <a:t>should be followed by transfer </a:t>
            </a:r>
            <a:r>
              <a:rPr lang="en-US" sz="2000" dirty="0" smtClean="0"/>
              <a:t>to PCI-capable </a:t>
            </a:r>
            <a:r>
              <a:rPr lang="en-US" sz="2000" dirty="0" err="1"/>
              <a:t>centres</a:t>
            </a:r>
            <a:r>
              <a:rPr lang="en-US" sz="2000" dirty="0"/>
              <a:t> for routine coronary angiography in all </a:t>
            </a:r>
            <a:r>
              <a:rPr lang="en-US" sz="2000" dirty="0" smtClean="0"/>
              <a:t>patients, and </a:t>
            </a:r>
            <a:r>
              <a:rPr lang="en-US" sz="2000" dirty="0"/>
              <a:t>should be performed without delay for </a:t>
            </a:r>
            <a:r>
              <a:rPr lang="en-US" sz="2000" b="1" dirty="0"/>
              <a:t>rescue PCI </a:t>
            </a:r>
            <a:r>
              <a:rPr lang="en-US" sz="2000" dirty="0"/>
              <a:t>in the case </a:t>
            </a:r>
            <a:r>
              <a:rPr lang="en-US" sz="2000" dirty="0" smtClean="0"/>
              <a:t>of </a:t>
            </a:r>
            <a:r>
              <a:rPr lang="en-US" sz="2000" b="1" dirty="0" smtClean="0"/>
              <a:t>unsuccessful </a:t>
            </a:r>
            <a:r>
              <a:rPr lang="en-US" sz="2000" b="1" dirty="0"/>
              <a:t>fibrinolysis </a:t>
            </a:r>
            <a:r>
              <a:rPr lang="en-US" sz="2000" dirty="0"/>
              <a:t>or within </a:t>
            </a:r>
            <a:r>
              <a:rPr lang="en-US" sz="2000" dirty="0">
                <a:solidFill>
                  <a:srgbClr val="FF0000"/>
                </a:solidFill>
              </a:rPr>
              <a:t>2–24 h after bolus </a:t>
            </a:r>
            <a:r>
              <a:rPr lang="en-US" sz="2000" dirty="0" smtClean="0"/>
              <a:t>administration.</a:t>
            </a:r>
            <a:endParaRPr lang="az-Latn-AZ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44" y="4489797"/>
            <a:ext cx="11568109" cy="43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843853" y="61344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z-Latn-AZ" sz="900" dirty="0" err="1">
                <a:latin typeface="+mj-lt"/>
              </a:rPr>
              <a:t>Ibanez</a:t>
            </a:r>
            <a:r>
              <a:rPr lang="az-Latn-AZ" sz="900" dirty="0">
                <a:latin typeface="+mj-lt"/>
              </a:rPr>
              <a:t> B, </a:t>
            </a:r>
            <a:r>
              <a:rPr lang="az-Latn-AZ" sz="900" dirty="0" err="1">
                <a:latin typeface="+mj-lt"/>
              </a:rPr>
              <a:t>James</a:t>
            </a:r>
            <a:r>
              <a:rPr lang="az-Latn-AZ" sz="900" dirty="0">
                <a:latin typeface="+mj-lt"/>
              </a:rPr>
              <a:t> S, </a:t>
            </a:r>
            <a:r>
              <a:rPr lang="en-US" sz="900" dirty="0" smtClean="0">
                <a:latin typeface="+mj-lt"/>
              </a:rPr>
              <a:t>et al</a:t>
            </a:r>
            <a:r>
              <a:rPr lang="az-Latn-AZ" sz="900" dirty="0" smtClean="0">
                <a:latin typeface="+mj-lt"/>
              </a:rPr>
              <a:t>; ESC</a:t>
            </a:r>
            <a:r>
              <a:rPr lang="en-US" sz="900" dirty="0" smtClean="0">
                <a:latin typeface="+mj-lt"/>
              </a:rPr>
              <a:t> Scientific </a:t>
            </a:r>
            <a:r>
              <a:rPr lang="en-US" sz="900" dirty="0">
                <a:latin typeface="+mj-lt"/>
              </a:rPr>
              <a:t>Document Group. 2017 ESC Guidelines for the management of </a:t>
            </a:r>
            <a:r>
              <a:rPr lang="en-US" sz="900" dirty="0" smtClean="0">
                <a:latin typeface="+mj-lt"/>
              </a:rPr>
              <a:t>acute myocardial </a:t>
            </a:r>
            <a:r>
              <a:rPr lang="en-US" sz="900" dirty="0">
                <a:latin typeface="+mj-lt"/>
              </a:rPr>
              <a:t>infarction in patients presenting with ST-segment elevation: the </a:t>
            </a:r>
            <a:r>
              <a:rPr lang="en-US" sz="900" dirty="0" smtClean="0">
                <a:latin typeface="+mj-lt"/>
              </a:rPr>
              <a:t>task force </a:t>
            </a:r>
            <a:r>
              <a:rPr lang="en-US" sz="900" dirty="0">
                <a:latin typeface="+mj-lt"/>
              </a:rPr>
              <a:t>for the management of acute myocardial infarction in patients </a:t>
            </a:r>
            <a:r>
              <a:rPr lang="en-US" sz="900" dirty="0" smtClean="0">
                <a:latin typeface="+mj-lt"/>
              </a:rPr>
              <a:t>presenting with </a:t>
            </a:r>
            <a:r>
              <a:rPr lang="en-US" sz="900" dirty="0">
                <a:latin typeface="+mj-lt"/>
              </a:rPr>
              <a:t>ST-segment elevation of the European Society of Cardiology (ESC). </a:t>
            </a:r>
            <a:r>
              <a:rPr lang="en-US" sz="900" dirty="0" err="1" smtClean="0">
                <a:latin typeface="+mj-lt"/>
              </a:rPr>
              <a:t>Eur</a:t>
            </a:r>
            <a:r>
              <a:rPr lang="en-US" sz="900" dirty="0" smtClean="0">
                <a:latin typeface="+mj-lt"/>
              </a:rPr>
              <a:t> </a:t>
            </a:r>
            <a:r>
              <a:rPr lang="az-Latn-AZ" sz="900" dirty="0" err="1" smtClean="0">
                <a:latin typeface="+mj-lt"/>
              </a:rPr>
              <a:t>Heart</a:t>
            </a:r>
            <a:r>
              <a:rPr lang="az-Latn-AZ" sz="900" dirty="0" smtClean="0">
                <a:latin typeface="+mj-lt"/>
              </a:rPr>
              <a:t> </a:t>
            </a:r>
            <a:r>
              <a:rPr lang="az-Latn-AZ" sz="900" dirty="0">
                <a:latin typeface="+mj-lt"/>
              </a:rPr>
              <a:t>J 2018;39:119–177.</a:t>
            </a:r>
            <a:endParaRPr lang="az-Latn-AZ" sz="2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29" y="6586494"/>
            <a:ext cx="22829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Elnur Isayev, MD, PhD / 10.12.2022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732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593" y="1889760"/>
            <a:ext cx="5318607" cy="26822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Reperfusion strategy according to time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12113" y="179494"/>
            <a:ext cx="5139620" cy="6480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029" y="6586494"/>
            <a:ext cx="22829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Elnur Isayev, MD, PhD / 10.12.2022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561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079933"/>
          </a:xfrm>
        </p:spPr>
        <p:txBody>
          <a:bodyPr/>
          <a:lstStyle/>
          <a:p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</a:t>
            </a:r>
            <a:r>
              <a:rPr lang="az-Latn-A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PCI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554480"/>
            <a:ext cx="10515600" cy="4625659"/>
          </a:xfrm>
        </p:spPr>
        <p:txBody>
          <a:bodyPr/>
          <a:lstStyle/>
          <a:p>
            <a:r>
              <a:rPr lang="en-US" sz="2400" b="1" dirty="0"/>
              <a:t>The infarct-related artery </a:t>
            </a:r>
            <a:r>
              <a:rPr lang="en-US" sz="2400" dirty="0"/>
              <a:t>(IRA) should be systematically </a:t>
            </a:r>
            <a:r>
              <a:rPr lang="en-US" sz="2400" dirty="0" smtClean="0"/>
              <a:t>treated </a:t>
            </a:r>
            <a:r>
              <a:rPr lang="az-Latn-AZ" sz="2400" dirty="0" err="1" smtClean="0"/>
              <a:t>during</a:t>
            </a:r>
            <a:r>
              <a:rPr lang="az-Latn-AZ" sz="2400" dirty="0" smtClean="0"/>
              <a:t> </a:t>
            </a:r>
            <a:r>
              <a:rPr lang="az-Latn-AZ" sz="2400" dirty="0" err="1" smtClean="0"/>
              <a:t>the</a:t>
            </a:r>
            <a:r>
              <a:rPr lang="az-Latn-AZ" sz="2400" dirty="0" smtClean="0"/>
              <a:t> </a:t>
            </a:r>
            <a:r>
              <a:rPr lang="az-Latn-AZ" sz="2400" dirty="0" err="1"/>
              <a:t>initial</a:t>
            </a:r>
            <a:r>
              <a:rPr lang="az-Latn-AZ" sz="2400" dirty="0"/>
              <a:t> </a:t>
            </a:r>
            <a:r>
              <a:rPr lang="az-Latn-AZ" sz="2400" dirty="0" err="1"/>
              <a:t>intervention</a:t>
            </a:r>
            <a:r>
              <a:rPr lang="az-Latn-AZ" sz="2400" dirty="0" smtClean="0"/>
              <a:t>.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Most of the studies support the </a:t>
            </a:r>
            <a:r>
              <a:rPr lang="en-US" sz="2400" b="1" dirty="0"/>
              <a:t>concept of full </a:t>
            </a:r>
            <a:r>
              <a:rPr lang="en-US" sz="2400" b="1" dirty="0" smtClean="0"/>
              <a:t>revascularization </a:t>
            </a:r>
            <a:r>
              <a:rPr lang="en-US" sz="2400" dirty="0" smtClean="0"/>
              <a:t>either </a:t>
            </a:r>
            <a:r>
              <a:rPr lang="en-US" sz="2400" dirty="0"/>
              <a:t>during the initial hospital stay for STEMI or a staged </a:t>
            </a:r>
            <a:r>
              <a:rPr lang="en-US" sz="2400" dirty="0" smtClean="0"/>
              <a:t>admission.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b="1" dirty="0" smtClean="0"/>
              <a:t>Radial </a:t>
            </a:r>
            <a:r>
              <a:rPr lang="en-US" sz="2400" b="1" dirty="0"/>
              <a:t>access </a:t>
            </a:r>
            <a:r>
              <a:rPr lang="en-US" sz="2400" dirty="0"/>
              <a:t>is preferred </a:t>
            </a:r>
            <a:r>
              <a:rPr lang="en-US" sz="2400" dirty="0" smtClean="0"/>
              <a:t>over </a:t>
            </a:r>
            <a:r>
              <a:rPr lang="az-Latn-AZ" sz="2400" dirty="0" err="1" smtClean="0"/>
              <a:t>femoral</a:t>
            </a:r>
            <a:r>
              <a:rPr lang="az-Latn-AZ" sz="2400" dirty="0" smtClean="0"/>
              <a:t> </a:t>
            </a:r>
            <a:r>
              <a:rPr lang="az-Latn-AZ" sz="2400" dirty="0" err="1"/>
              <a:t>access</a:t>
            </a:r>
            <a:r>
              <a:rPr lang="az-Latn-AZ" sz="2400" dirty="0" smtClean="0"/>
              <a:t>.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175" y="5023533"/>
            <a:ext cx="4290292" cy="856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36" y="3858627"/>
            <a:ext cx="11334531" cy="731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843853" y="61801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z-Latn-AZ" sz="900" dirty="0" err="1">
                <a:latin typeface="+mj-lt"/>
              </a:rPr>
              <a:t>Ibanez</a:t>
            </a:r>
            <a:r>
              <a:rPr lang="az-Latn-AZ" sz="900" dirty="0">
                <a:latin typeface="+mj-lt"/>
              </a:rPr>
              <a:t> B, </a:t>
            </a:r>
            <a:r>
              <a:rPr lang="az-Latn-AZ" sz="900" dirty="0" err="1">
                <a:latin typeface="+mj-lt"/>
              </a:rPr>
              <a:t>James</a:t>
            </a:r>
            <a:r>
              <a:rPr lang="az-Latn-AZ" sz="900" dirty="0">
                <a:latin typeface="+mj-lt"/>
              </a:rPr>
              <a:t> S, </a:t>
            </a:r>
            <a:r>
              <a:rPr lang="en-US" sz="900" dirty="0" smtClean="0">
                <a:latin typeface="+mj-lt"/>
              </a:rPr>
              <a:t>et al</a:t>
            </a:r>
            <a:r>
              <a:rPr lang="az-Latn-AZ" sz="900" dirty="0" smtClean="0">
                <a:latin typeface="+mj-lt"/>
              </a:rPr>
              <a:t>; ESC</a:t>
            </a:r>
            <a:r>
              <a:rPr lang="en-US" sz="900" dirty="0" smtClean="0">
                <a:latin typeface="+mj-lt"/>
              </a:rPr>
              <a:t> Scientific </a:t>
            </a:r>
            <a:r>
              <a:rPr lang="en-US" sz="900" dirty="0">
                <a:latin typeface="+mj-lt"/>
              </a:rPr>
              <a:t>Document Group. 2017 ESC Guidelines for the management of </a:t>
            </a:r>
            <a:r>
              <a:rPr lang="en-US" sz="900" dirty="0" smtClean="0">
                <a:latin typeface="+mj-lt"/>
              </a:rPr>
              <a:t>acute myocardial </a:t>
            </a:r>
            <a:r>
              <a:rPr lang="en-US" sz="900" dirty="0">
                <a:latin typeface="+mj-lt"/>
              </a:rPr>
              <a:t>infarction in patients presenting with ST-segment elevation: the </a:t>
            </a:r>
            <a:r>
              <a:rPr lang="en-US" sz="900" dirty="0" smtClean="0">
                <a:latin typeface="+mj-lt"/>
              </a:rPr>
              <a:t>task force </a:t>
            </a:r>
            <a:r>
              <a:rPr lang="en-US" sz="900" dirty="0">
                <a:latin typeface="+mj-lt"/>
              </a:rPr>
              <a:t>for the management of acute myocardial infarction in patients </a:t>
            </a:r>
            <a:r>
              <a:rPr lang="en-US" sz="900" dirty="0" smtClean="0">
                <a:latin typeface="+mj-lt"/>
              </a:rPr>
              <a:t>presenting with </a:t>
            </a:r>
            <a:r>
              <a:rPr lang="en-US" sz="900" dirty="0">
                <a:latin typeface="+mj-lt"/>
              </a:rPr>
              <a:t>ST-segment elevation of the European Society of Cardiology (ESC). </a:t>
            </a:r>
            <a:r>
              <a:rPr lang="en-US" sz="900" dirty="0" err="1" smtClean="0">
                <a:latin typeface="+mj-lt"/>
              </a:rPr>
              <a:t>Eur</a:t>
            </a:r>
            <a:r>
              <a:rPr lang="en-US" sz="900" dirty="0" smtClean="0">
                <a:latin typeface="+mj-lt"/>
              </a:rPr>
              <a:t> </a:t>
            </a:r>
            <a:r>
              <a:rPr lang="az-Latn-AZ" sz="900" dirty="0" err="1" smtClean="0">
                <a:latin typeface="+mj-lt"/>
              </a:rPr>
              <a:t>Heart</a:t>
            </a:r>
            <a:r>
              <a:rPr lang="az-Latn-AZ" sz="900" dirty="0" smtClean="0">
                <a:latin typeface="+mj-lt"/>
              </a:rPr>
              <a:t> </a:t>
            </a:r>
            <a:r>
              <a:rPr lang="az-Latn-AZ" sz="900" dirty="0">
                <a:latin typeface="+mj-lt"/>
              </a:rPr>
              <a:t>J 2018;39:119–177.</a:t>
            </a:r>
            <a:endParaRPr lang="az-Latn-AZ" sz="2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29" y="6586494"/>
            <a:ext cx="22829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Elnur Isayev, MD, PhD / 10.12.2022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35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90525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PCI </a:t>
            </a:r>
            <a:r>
              <a:rPr lang="az-Latn-AZ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az-Latn-A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thrombolysis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517904"/>
            <a:ext cx="6076881" cy="4662235"/>
          </a:xfrm>
        </p:spPr>
        <p:txBody>
          <a:bodyPr>
            <a:normAutofit/>
          </a:bodyPr>
          <a:lstStyle/>
          <a:p>
            <a:r>
              <a:rPr lang="en-US" sz="2000" dirty="0"/>
              <a:t>The benefits of </a:t>
            </a:r>
            <a:r>
              <a:rPr lang="en-US" sz="2000" b="1" dirty="0"/>
              <a:t>early, routine PCI after thrombolysis </a:t>
            </a:r>
            <a:r>
              <a:rPr lang="en-US" sz="2000" dirty="0"/>
              <a:t>were seen in </a:t>
            </a:r>
            <a:r>
              <a:rPr lang="en-US" sz="2000" dirty="0" smtClean="0"/>
              <a:t>the absence </a:t>
            </a:r>
            <a:r>
              <a:rPr lang="en-US" sz="2000" dirty="0"/>
              <a:t>of an increased risk of adverse events (stroke or </a:t>
            </a:r>
            <a:r>
              <a:rPr lang="en-US" sz="2000" dirty="0" smtClean="0"/>
              <a:t>major </a:t>
            </a:r>
            <a:r>
              <a:rPr lang="az-Latn-AZ" sz="2000" dirty="0" err="1" smtClean="0"/>
              <a:t>bleeding</a:t>
            </a:r>
            <a:r>
              <a:rPr lang="az-Latn-AZ" sz="2000" dirty="0" smtClean="0"/>
              <a:t>).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A</a:t>
            </a:r>
            <a:r>
              <a:rPr lang="en-US" sz="2000" dirty="0" smtClean="0"/>
              <a:t> </a:t>
            </a:r>
            <a:r>
              <a:rPr lang="en-US" sz="2000" dirty="0"/>
              <a:t>time frame of </a:t>
            </a:r>
            <a:r>
              <a:rPr lang="en-US" sz="2000" dirty="0">
                <a:solidFill>
                  <a:srgbClr val="FF0000"/>
                </a:solidFill>
              </a:rPr>
              <a:t>2–24 h</a:t>
            </a:r>
            <a:r>
              <a:rPr lang="en-US" sz="2000" dirty="0"/>
              <a:t> after successful lysis is </a:t>
            </a:r>
            <a:r>
              <a:rPr lang="en-US" sz="2000" dirty="0" smtClean="0"/>
              <a:t>recommended.</a:t>
            </a:r>
          </a:p>
          <a:p>
            <a:endParaRPr lang="en-US" sz="2000" dirty="0"/>
          </a:p>
          <a:p>
            <a:r>
              <a:rPr lang="en-US" sz="2000" dirty="0"/>
              <a:t>In cases of </a:t>
            </a:r>
            <a:r>
              <a:rPr lang="en-US" sz="2000" b="1" dirty="0"/>
              <a:t>failed fibrinolysis</a:t>
            </a:r>
            <a:r>
              <a:rPr lang="en-US" sz="2000" dirty="0"/>
              <a:t>, or if there is </a:t>
            </a:r>
            <a:r>
              <a:rPr lang="en-US" sz="2000" dirty="0" smtClean="0"/>
              <a:t>evidence of </a:t>
            </a:r>
            <a:r>
              <a:rPr lang="en-US" sz="2000" b="1" dirty="0"/>
              <a:t>re-occlusion</a:t>
            </a:r>
            <a:r>
              <a:rPr lang="en-US" sz="2000" dirty="0"/>
              <a:t> or </a:t>
            </a:r>
            <a:r>
              <a:rPr lang="en-US" sz="2000" b="1" dirty="0" err="1"/>
              <a:t>reinfarction</a:t>
            </a:r>
            <a:r>
              <a:rPr lang="en-US" sz="2000" dirty="0"/>
              <a:t> with recurrence of ST-segment </a:t>
            </a:r>
            <a:r>
              <a:rPr lang="en-US" sz="2000" dirty="0" smtClean="0"/>
              <a:t>elevation, the </a:t>
            </a:r>
            <a:r>
              <a:rPr lang="en-US" sz="2000" dirty="0"/>
              <a:t>patient should undergo immediate coronary </a:t>
            </a:r>
            <a:r>
              <a:rPr lang="en-US" sz="2000" dirty="0" smtClean="0"/>
              <a:t>angiography </a:t>
            </a:r>
            <a:r>
              <a:rPr lang="az-Latn-AZ" sz="2000" dirty="0" smtClean="0"/>
              <a:t>and </a:t>
            </a:r>
            <a:r>
              <a:rPr lang="az-Latn-AZ" sz="2000" b="1" dirty="0" err="1">
                <a:solidFill>
                  <a:srgbClr val="FF0000"/>
                </a:solidFill>
              </a:rPr>
              <a:t>rescue</a:t>
            </a:r>
            <a:r>
              <a:rPr lang="az-Latn-AZ" sz="2000" b="1" dirty="0">
                <a:solidFill>
                  <a:srgbClr val="FF0000"/>
                </a:solidFill>
              </a:rPr>
              <a:t> </a:t>
            </a:r>
            <a:r>
              <a:rPr lang="az-Latn-AZ" sz="2000" b="1" dirty="0" smtClean="0">
                <a:solidFill>
                  <a:srgbClr val="FF0000"/>
                </a:solidFill>
              </a:rPr>
              <a:t>PCI</a:t>
            </a:r>
            <a:r>
              <a:rPr lang="az-Latn-AZ" sz="2000" dirty="0" smtClean="0"/>
              <a:t>.</a:t>
            </a:r>
            <a:endParaRPr lang="az-Latn-AZ" sz="2000" dirty="0"/>
          </a:p>
        </p:txBody>
      </p:sp>
      <p:sp>
        <p:nvSpPr>
          <p:cNvPr id="4" name="Rectangle 3"/>
          <p:cNvSpPr/>
          <p:nvPr/>
        </p:nvSpPr>
        <p:spPr>
          <a:xfrm>
            <a:off x="6102927" y="585595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900" dirty="0">
                <a:latin typeface="+mj-lt"/>
              </a:rPr>
              <a:t>Di Mario C, </a:t>
            </a:r>
            <a:r>
              <a:rPr lang="en-US" sz="900" dirty="0" smtClean="0">
                <a:latin typeface="+mj-lt"/>
              </a:rPr>
              <a:t>et al; </a:t>
            </a:r>
            <a:r>
              <a:rPr lang="en-US" sz="900" dirty="0">
                <a:latin typeface="+mj-lt"/>
              </a:rPr>
              <a:t>CARES-in-AMI Investigators. Immediate angioplasty </a:t>
            </a:r>
            <a:r>
              <a:rPr lang="en-US" sz="900" dirty="0" smtClean="0">
                <a:latin typeface="+mj-lt"/>
              </a:rPr>
              <a:t>versus standard </a:t>
            </a:r>
            <a:r>
              <a:rPr lang="en-US" sz="900" dirty="0">
                <a:latin typeface="+mj-lt"/>
              </a:rPr>
              <a:t>therapy with rescue angioplasty after thrombolysis in the </a:t>
            </a:r>
            <a:r>
              <a:rPr lang="en-US" sz="900" dirty="0" smtClean="0">
                <a:latin typeface="+mj-lt"/>
              </a:rPr>
              <a:t>Combined </a:t>
            </a:r>
            <a:r>
              <a:rPr lang="en-US" sz="900" dirty="0" err="1" smtClean="0">
                <a:latin typeface="+mj-lt"/>
              </a:rPr>
              <a:t>Abciximab</a:t>
            </a:r>
            <a:r>
              <a:rPr lang="en-US" sz="900" dirty="0" smtClean="0">
                <a:latin typeface="+mj-lt"/>
              </a:rPr>
              <a:t> </a:t>
            </a:r>
            <a:r>
              <a:rPr lang="en-US" sz="900" dirty="0" err="1">
                <a:latin typeface="+mj-lt"/>
              </a:rPr>
              <a:t>REteplase</a:t>
            </a:r>
            <a:r>
              <a:rPr lang="en-US" sz="900" dirty="0">
                <a:latin typeface="+mj-lt"/>
              </a:rPr>
              <a:t> Stent Study in Acute Myocardial Infarction (</a:t>
            </a:r>
            <a:r>
              <a:rPr lang="en-US" sz="900" dirty="0" smtClean="0">
                <a:latin typeface="+mj-lt"/>
              </a:rPr>
              <a:t>CARESS-in-AMI</a:t>
            </a:r>
            <a:r>
              <a:rPr lang="en-US" sz="900" dirty="0">
                <a:latin typeface="+mj-lt"/>
              </a:rPr>
              <a:t>): An open, prospective, </a:t>
            </a:r>
            <a:r>
              <a:rPr lang="en-US" sz="900" dirty="0" err="1">
                <a:latin typeface="+mj-lt"/>
              </a:rPr>
              <a:t>randomised</a:t>
            </a:r>
            <a:r>
              <a:rPr lang="en-US" sz="900" dirty="0">
                <a:latin typeface="+mj-lt"/>
              </a:rPr>
              <a:t>, </a:t>
            </a:r>
            <a:r>
              <a:rPr lang="en-US" sz="900" dirty="0" err="1">
                <a:latin typeface="+mj-lt"/>
              </a:rPr>
              <a:t>multicentre</a:t>
            </a:r>
            <a:r>
              <a:rPr lang="en-US" sz="900" dirty="0">
                <a:latin typeface="+mj-lt"/>
              </a:rPr>
              <a:t> trial. </a:t>
            </a:r>
            <a:r>
              <a:rPr lang="en-US" sz="900" dirty="0" smtClean="0">
                <a:latin typeface="+mj-lt"/>
              </a:rPr>
              <a:t>Lancet </a:t>
            </a:r>
            <a:r>
              <a:rPr lang="az-Latn-AZ" sz="900" dirty="0" smtClean="0">
                <a:latin typeface="+mj-lt"/>
              </a:rPr>
              <a:t>2008;371:559–568</a:t>
            </a:r>
            <a:r>
              <a:rPr lang="az-Latn-AZ" sz="900" dirty="0">
                <a:latin typeface="+mj-lt"/>
              </a:rPr>
              <a:t>.</a:t>
            </a:r>
          </a:p>
          <a:p>
            <a:endParaRPr lang="en-US" sz="900" dirty="0" smtClean="0">
              <a:latin typeface="+mj-lt"/>
            </a:endParaRPr>
          </a:p>
          <a:p>
            <a:r>
              <a:rPr lang="az-Latn-AZ" sz="900" dirty="0" err="1" smtClean="0">
                <a:latin typeface="+mj-lt"/>
              </a:rPr>
              <a:t>Gershlick</a:t>
            </a:r>
            <a:r>
              <a:rPr lang="az-Latn-AZ" sz="900" dirty="0" smtClean="0">
                <a:latin typeface="+mj-lt"/>
              </a:rPr>
              <a:t> Ah</a:t>
            </a:r>
            <a:r>
              <a:rPr lang="en-US" sz="900" dirty="0" smtClean="0">
                <a:latin typeface="+mj-lt"/>
              </a:rPr>
              <a:t>et al</a:t>
            </a:r>
            <a:r>
              <a:rPr lang="az-Latn-AZ" sz="900" dirty="0" smtClean="0">
                <a:latin typeface="+mj-lt"/>
              </a:rPr>
              <a:t>; </a:t>
            </a:r>
            <a:r>
              <a:rPr lang="az-Latn-AZ" sz="900" dirty="0">
                <a:latin typeface="+mj-lt"/>
              </a:rPr>
              <a:t>REACT </a:t>
            </a:r>
            <a:r>
              <a:rPr lang="az-Latn-AZ" sz="900" dirty="0" err="1" smtClean="0">
                <a:latin typeface="+mj-lt"/>
              </a:rPr>
              <a:t>Trial</a:t>
            </a:r>
            <a:r>
              <a:rPr lang="en-US" sz="900" dirty="0" smtClean="0">
                <a:latin typeface="+mj-lt"/>
              </a:rPr>
              <a:t> Investigators</a:t>
            </a:r>
            <a:r>
              <a:rPr lang="en-US" sz="900" dirty="0">
                <a:latin typeface="+mj-lt"/>
              </a:rPr>
              <a:t>. Rescue angioplasty after failed thrombolytic therapy for </a:t>
            </a:r>
            <a:r>
              <a:rPr lang="en-US" sz="900" dirty="0" smtClean="0">
                <a:latin typeface="+mj-lt"/>
              </a:rPr>
              <a:t>acute </a:t>
            </a:r>
            <a:r>
              <a:rPr lang="az-Latn-AZ" sz="900" dirty="0" err="1" smtClean="0">
                <a:latin typeface="+mj-lt"/>
              </a:rPr>
              <a:t>myocardial</a:t>
            </a:r>
            <a:r>
              <a:rPr lang="az-Latn-AZ" sz="900" dirty="0" smtClean="0">
                <a:latin typeface="+mj-lt"/>
              </a:rPr>
              <a:t> </a:t>
            </a:r>
            <a:r>
              <a:rPr lang="az-Latn-AZ" sz="900" dirty="0" err="1">
                <a:latin typeface="+mj-lt"/>
              </a:rPr>
              <a:t>infarction</a:t>
            </a:r>
            <a:r>
              <a:rPr lang="az-Latn-AZ" sz="900" dirty="0">
                <a:latin typeface="+mj-lt"/>
              </a:rPr>
              <a:t>. N </a:t>
            </a:r>
            <a:r>
              <a:rPr lang="az-Latn-AZ" sz="900" dirty="0" err="1">
                <a:latin typeface="+mj-lt"/>
              </a:rPr>
              <a:t>Engl</a:t>
            </a:r>
            <a:r>
              <a:rPr lang="az-Latn-AZ" sz="900" dirty="0">
                <a:latin typeface="+mj-lt"/>
              </a:rPr>
              <a:t> J </a:t>
            </a:r>
            <a:r>
              <a:rPr lang="az-Latn-AZ" sz="900" dirty="0" err="1">
                <a:latin typeface="+mj-lt"/>
              </a:rPr>
              <a:t>Med</a:t>
            </a:r>
            <a:r>
              <a:rPr lang="az-Latn-AZ" sz="900" dirty="0">
                <a:latin typeface="+mj-lt"/>
              </a:rPr>
              <a:t> 2005;353:2758–2768.</a:t>
            </a:r>
            <a:endParaRPr lang="az-Latn-AZ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29" y="6586494"/>
            <a:ext cx="22829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Elnur Isayev, MD, PhD / 10.12.2022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0918"/>
          <a:stretch/>
        </p:blipFill>
        <p:spPr>
          <a:xfrm>
            <a:off x="6922008" y="1422447"/>
            <a:ext cx="5076063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92307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 PCI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Patients presenting between </a:t>
            </a:r>
            <a:r>
              <a:rPr lang="en-US" sz="2000" b="1" dirty="0"/>
              <a:t>12 and 48 h after </a:t>
            </a:r>
            <a:r>
              <a:rPr lang="en-US" sz="2000" dirty="0" smtClean="0"/>
              <a:t>the onset </a:t>
            </a:r>
            <a:r>
              <a:rPr lang="en-US" sz="2000" dirty="0"/>
              <a:t>of symptoms, even if pain free and with stable </a:t>
            </a:r>
            <a:r>
              <a:rPr lang="en-US" sz="2000" dirty="0" err="1" smtClean="0"/>
              <a:t>haemodynamics</a:t>
            </a:r>
            <a:r>
              <a:rPr lang="en-US" sz="2000" dirty="0" smtClean="0"/>
              <a:t>, may </a:t>
            </a:r>
            <a:r>
              <a:rPr lang="en-US" sz="2000" dirty="0"/>
              <a:t>still benefit from early coronary angiography and </a:t>
            </a:r>
            <a:r>
              <a:rPr lang="en-US" sz="2000" dirty="0" smtClean="0"/>
              <a:t>possibly </a:t>
            </a:r>
            <a:r>
              <a:rPr lang="az-Latn-AZ" sz="2000" dirty="0" smtClean="0"/>
              <a:t>PCI.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In patients presenting </a:t>
            </a:r>
            <a:r>
              <a:rPr lang="en-US" sz="2000" b="1" dirty="0"/>
              <a:t>days after the acute event </a:t>
            </a:r>
            <a:r>
              <a:rPr lang="en-US" sz="2000" dirty="0"/>
              <a:t>with </a:t>
            </a:r>
            <a:r>
              <a:rPr lang="en-US" sz="2000" dirty="0" smtClean="0"/>
              <a:t>a completed </a:t>
            </a:r>
            <a:r>
              <a:rPr lang="en-US" sz="2000" dirty="0"/>
              <a:t>MI, only those with </a:t>
            </a:r>
            <a:r>
              <a:rPr lang="en-US" sz="2000" b="1" dirty="0"/>
              <a:t>recurrent angina or </a:t>
            </a:r>
            <a:r>
              <a:rPr lang="en-US" sz="2000" b="1" dirty="0" smtClean="0"/>
              <a:t>documented residual </a:t>
            </a:r>
            <a:r>
              <a:rPr lang="en-US" sz="2000" dirty="0" smtClean="0"/>
              <a:t>may </a:t>
            </a:r>
            <a:r>
              <a:rPr lang="en-US" sz="2000" dirty="0"/>
              <a:t>be considered for </a:t>
            </a:r>
            <a:r>
              <a:rPr lang="en-US" sz="2000" dirty="0" smtClean="0"/>
              <a:t>revascularization when </a:t>
            </a:r>
            <a:r>
              <a:rPr lang="en-US" sz="2000" dirty="0"/>
              <a:t>the infarct artery is occluded.</a:t>
            </a:r>
            <a:endParaRPr lang="az-Latn-AZ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11" y="4631915"/>
            <a:ext cx="11302631" cy="721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882640" y="6262755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z-Latn-AZ" sz="900" dirty="0" err="1">
                <a:latin typeface="+mj-lt"/>
              </a:rPr>
              <a:t>Busk</a:t>
            </a:r>
            <a:r>
              <a:rPr lang="az-Latn-AZ" sz="900" dirty="0">
                <a:latin typeface="+mj-lt"/>
              </a:rPr>
              <a:t> M, </a:t>
            </a:r>
            <a:r>
              <a:rPr lang="az-Latn-AZ" sz="900" dirty="0" err="1">
                <a:latin typeface="+mj-lt"/>
              </a:rPr>
              <a:t>Kaltoft</a:t>
            </a:r>
            <a:r>
              <a:rPr lang="az-Latn-AZ" sz="900" dirty="0">
                <a:latin typeface="+mj-lt"/>
              </a:rPr>
              <a:t> A, </a:t>
            </a:r>
            <a:r>
              <a:rPr lang="az-Latn-AZ" sz="900" dirty="0" err="1">
                <a:latin typeface="+mj-lt"/>
              </a:rPr>
              <a:t>Nielsen</a:t>
            </a:r>
            <a:r>
              <a:rPr lang="az-Latn-AZ" sz="900" dirty="0">
                <a:latin typeface="+mj-lt"/>
              </a:rPr>
              <a:t> SS, </a:t>
            </a:r>
            <a:r>
              <a:rPr lang="az-Latn-AZ" sz="900" dirty="0" err="1">
                <a:latin typeface="+mj-lt"/>
              </a:rPr>
              <a:t>Bottcher</a:t>
            </a:r>
            <a:r>
              <a:rPr lang="az-Latn-AZ" sz="900" dirty="0">
                <a:latin typeface="+mj-lt"/>
              </a:rPr>
              <a:t> M, </a:t>
            </a:r>
            <a:r>
              <a:rPr lang="az-Latn-AZ" sz="900" dirty="0" err="1">
                <a:latin typeface="+mj-lt"/>
              </a:rPr>
              <a:t>Rehling</a:t>
            </a:r>
            <a:r>
              <a:rPr lang="az-Latn-AZ" sz="900" dirty="0">
                <a:latin typeface="+mj-lt"/>
              </a:rPr>
              <a:t> M, </a:t>
            </a:r>
            <a:r>
              <a:rPr lang="az-Latn-AZ" sz="900" dirty="0" err="1">
                <a:latin typeface="+mj-lt"/>
              </a:rPr>
              <a:t>Thuesen</a:t>
            </a:r>
            <a:r>
              <a:rPr lang="az-Latn-AZ" sz="900" dirty="0">
                <a:latin typeface="+mj-lt"/>
              </a:rPr>
              <a:t> L, </a:t>
            </a:r>
            <a:r>
              <a:rPr lang="az-Latn-AZ" sz="900" dirty="0" err="1">
                <a:latin typeface="+mj-lt"/>
              </a:rPr>
              <a:t>Botker</a:t>
            </a:r>
            <a:r>
              <a:rPr lang="az-Latn-AZ" sz="900" dirty="0">
                <a:latin typeface="+mj-lt"/>
              </a:rPr>
              <a:t> </a:t>
            </a:r>
            <a:r>
              <a:rPr lang="az-Latn-AZ" sz="900" dirty="0" smtClean="0">
                <a:latin typeface="+mj-lt"/>
              </a:rPr>
              <a:t>HE,</a:t>
            </a:r>
            <a:r>
              <a:rPr lang="en-US" sz="900" dirty="0" smtClean="0">
                <a:latin typeface="+mj-lt"/>
              </a:rPr>
              <a:t> </a:t>
            </a:r>
            <a:r>
              <a:rPr lang="az-Latn-AZ" sz="900" dirty="0" err="1" smtClean="0">
                <a:latin typeface="+mj-lt"/>
              </a:rPr>
              <a:t>Lassen</a:t>
            </a:r>
            <a:r>
              <a:rPr lang="az-Latn-AZ" sz="900" dirty="0" smtClean="0">
                <a:latin typeface="+mj-lt"/>
              </a:rPr>
              <a:t> </a:t>
            </a:r>
            <a:r>
              <a:rPr lang="az-Latn-AZ" sz="900" dirty="0">
                <a:latin typeface="+mj-lt"/>
              </a:rPr>
              <a:t>JF, </a:t>
            </a:r>
            <a:r>
              <a:rPr lang="az-Latn-AZ" sz="900" dirty="0" err="1">
                <a:latin typeface="+mj-lt"/>
              </a:rPr>
              <a:t>Christiansen</a:t>
            </a:r>
            <a:r>
              <a:rPr lang="az-Latn-AZ" sz="900" dirty="0">
                <a:latin typeface="+mj-lt"/>
              </a:rPr>
              <a:t> EH, </a:t>
            </a:r>
            <a:r>
              <a:rPr lang="az-Latn-AZ" sz="900" dirty="0" err="1">
                <a:latin typeface="+mj-lt"/>
              </a:rPr>
              <a:t>Krusell</a:t>
            </a:r>
            <a:r>
              <a:rPr lang="az-Latn-AZ" sz="900" dirty="0">
                <a:latin typeface="+mj-lt"/>
              </a:rPr>
              <a:t> LR, </a:t>
            </a:r>
            <a:r>
              <a:rPr lang="az-Latn-AZ" sz="900" dirty="0" err="1">
                <a:latin typeface="+mj-lt"/>
              </a:rPr>
              <a:t>Andersen</a:t>
            </a:r>
            <a:r>
              <a:rPr lang="az-Latn-AZ" sz="900" dirty="0">
                <a:latin typeface="+mj-lt"/>
              </a:rPr>
              <a:t> HR, </a:t>
            </a:r>
            <a:r>
              <a:rPr lang="az-Latn-AZ" sz="900" dirty="0" err="1">
                <a:latin typeface="+mj-lt"/>
              </a:rPr>
              <a:t>Nielsen</a:t>
            </a:r>
            <a:r>
              <a:rPr lang="az-Latn-AZ" sz="900" dirty="0">
                <a:latin typeface="+mj-lt"/>
              </a:rPr>
              <a:t> TT, </a:t>
            </a:r>
            <a:r>
              <a:rPr lang="az-Latn-AZ" sz="900" dirty="0" err="1" smtClean="0">
                <a:latin typeface="+mj-lt"/>
              </a:rPr>
              <a:t>Kristensen</a:t>
            </a:r>
            <a:r>
              <a:rPr lang="en-US" sz="900" dirty="0" smtClean="0">
                <a:latin typeface="+mj-lt"/>
              </a:rPr>
              <a:t> SD</a:t>
            </a:r>
            <a:r>
              <a:rPr lang="en-US" sz="900" dirty="0">
                <a:latin typeface="+mj-lt"/>
              </a:rPr>
              <a:t>. Infarct size and myocardial salvage after primary angioplasty in patients </a:t>
            </a:r>
            <a:r>
              <a:rPr lang="en-US" sz="900" dirty="0" smtClean="0">
                <a:latin typeface="+mj-lt"/>
              </a:rPr>
              <a:t>presenting with </a:t>
            </a:r>
            <a:r>
              <a:rPr lang="en-US" sz="900" dirty="0">
                <a:latin typeface="+mj-lt"/>
              </a:rPr>
              <a:t>symptoms for &lt;12 h vs. 12-72 h. </a:t>
            </a:r>
            <a:r>
              <a:rPr lang="en-US" sz="900" dirty="0" err="1">
                <a:latin typeface="+mj-lt"/>
              </a:rPr>
              <a:t>Eur</a:t>
            </a:r>
            <a:r>
              <a:rPr lang="en-US" sz="900" dirty="0">
                <a:latin typeface="+mj-lt"/>
              </a:rPr>
              <a:t> Heart J 2009;30:1322–1330.</a:t>
            </a:r>
            <a:endParaRPr lang="az-Latn-AZ" sz="2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29" y="6586494"/>
            <a:ext cx="22829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Elnur Isayev, MD, PhD / 10.12.2022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325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Drug-Eluting Stents</a:t>
            </a:r>
            <a:endParaRPr lang="az-Latn-AZ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2203704"/>
            <a:ext cx="5436801" cy="3976435"/>
          </a:xfrm>
        </p:spPr>
        <p:txBody>
          <a:bodyPr>
            <a:normAutofit/>
          </a:bodyPr>
          <a:lstStyle/>
          <a:p>
            <a:r>
              <a:rPr lang="az-Latn-AZ" sz="2000" dirty="0" err="1"/>
              <a:t>In</a:t>
            </a:r>
            <a:r>
              <a:rPr lang="az-Latn-AZ" sz="2000" dirty="0"/>
              <a:t> </a:t>
            </a:r>
            <a:r>
              <a:rPr lang="az-Latn-AZ" sz="2000" dirty="0" err="1"/>
              <a:t>patients</a:t>
            </a:r>
            <a:r>
              <a:rPr lang="az-Latn-AZ" sz="2000" dirty="0"/>
              <a:t> </a:t>
            </a:r>
            <a:r>
              <a:rPr lang="az-Latn-AZ" sz="2000" dirty="0" err="1"/>
              <a:t>with</a:t>
            </a:r>
            <a:r>
              <a:rPr lang="az-Latn-AZ" sz="2000" dirty="0"/>
              <a:t> STEMI, </a:t>
            </a:r>
            <a:r>
              <a:rPr lang="az-Latn-AZ" sz="2000" b="1" dirty="0">
                <a:solidFill>
                  <a:srgbClr val="FF0000"/>
                </a:solidFill>
              </a:rPr>
              <a:t>DES</a:t>
            </a:r>
            <a:r>
              <a:rPr lang="az-Latn-AZ" sz="2000" dirty="0"/>
              <a:t> (</a:t>
            </a:r>
            <a:r>
              <a:rPr lang="az-Latn-AZ" sz="2000" dirty="0" err="1"/>
              <a:t>in</a:t>
            </a:r>
            <a:r>
              <a:rPr lang="az-Latn-AZ" sz="2000" dirty="0"/>
              <a:t> </a:t>
            </a:r>
            <a:r>
              <a:rPr lang="az-Latn-AZ" sz="2000" dirty="0" err="1"/>
              <a:t>particular</a:t>
            </a:r>
            <a:r>
              <a:rPr lang="az-Latn-AZ" sz="2000" dirty="0"/>
              <a:t> </a:t>
            </a:r>
            <a:r>
              <a:rPr lang="az-Latn-AZ" sz="2000" dirty="0" err="1"/>
              <a:t>new-generation</a:t>
            </a:r>
            <a:r>
              <a:rPr lang="az-Latn-AZ" sz="2000" dirty="0"/>
              <a:t> </a:t>
            </a:r>
            <a:r>
              <a:rPr lang="az-Latn-AZ" sz="2000" dirty="0" smtClean="0"/>
              <a:t>DES)</a:t>
            </a:r>
            <a:r>
              <a:rPr lang="en-US" sz="2000" dirty="0" smtClean="0"/>
              <a:t> have </a:t>
            </a:r>
            <a:r>
              <a:rPr lang="en-US" sz="2000" dirty="0"/>
              <a:t>demonstrated better efficacy as compared with </a:t>
            </a:r>
            <a:r>
              <a:rPr lang="en-US" sz="2000" dirty="0" smtClean="0"/>
              <a:t>BMS.</a:t>
            </a:r>
          </a:p>
          <a:p>
            <a:endParaRPr lang="en-US" sz="2000" dirty="0"/>
          </a:p>
          <a:p>
            <a:r>
              <a:rPr lang="en-US" sz="2000" dirty="0" smtClean="0"/>
              <a:t>DES s</a:t>
            </a:r>
            <a:r>
              <a:rPr lang="az-Latn-AZ" sz="2000" dirty="0" err="1" smtClean="0"/>
              <a:t>hould</a:t>
            </a:r>
            <a:r>
              <a:rPr lang="en-US" sz="2000" dirty="0" smtClean="0"/>
              <a:t> be </a:t>
            </a:r>
            <a:r>
              <a:rPr lang="en-US" sz="2000" dirty="0"/>
              <a:t>used as the </a:t>
            </a:r>
            <a:r>
              <a:rPr lang="en-US" sz="2000" b="1" dirty="0"/>
              <a:t>default strategy </a:t>
            </a:r>
            <a:r>
              <a:rPr lang="en-US" sz="2000" dirty="0"/>
              <a:t>in STEMI patients, even when </a:t>
            </a:r>
            <a:r>
              <a:rPr lang="en-US" sz="2000" dirty="0" smtClean="0"/>
              <a:t>DAPT cannot </a:t>
            </a:r>
            <a:r>
              <a:rPr lang="en-US" sz="2000" dirty="0"/>
              <a:t>be sustained beyond 1 </a:t>
            </a:r>
            <a:r>
              <a:rPr lang="en-US" sz="2000" dirty="0" smtClean="0"/>
              <a:t>month. </a:t>
            </a:r>
            <a:endParaRPr lang="az-Latn-AZ" sz="2000" dirty="0"/>
          </a:p>
        </p:txBody>
      </p:sp>
      <p:sp>
        <p:nvSpPr>
          <p:cNvPr id="4" name="Rectangle 3"/>
          <p:cNvSpPr/>
          <p:nvPr/>
        </p:nvSpPr>
        <p:spPr>
          <a:xfrm>
            <a:off x="5772912" y="5925204"/>
            <a:ext cx="609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z-Latn-AZ" sz="900" dirty="0" err="1">
                <a:latin typeface="+mj-lt"/>
              </a:rPr>
              <a:t>Raber</a:t>
            </a:r>
            <a:r>
              <a:rPr lang="az-Latn-AZ" sz="900" dirty="0">
                <a:latin typeface="+mj-lt"/>
              </a:rPr>
              <a:t> L, </a:t>
            </a:r>
            <a:r>
              <a:rPr lang="az-Latn-AZ" sz="900" dirty="0" err="1">
                <a:latin typeface="+mj-lt"/>
              </a:rPr>
              <a:t>Kelbaek</a:t>
            </a:r>
            <a:r>
              <a:rPr lang="az-Latn-AZ" sz="900" dirty="0">
                <a:latin typeface="+mj-lt"/>
              </a:rPr>
              <a:t> H, </a:t>
            </a:r>
            <a:r>
              <a:rPr lang="az-Latn-AZ" sz="900" dirty="0" err="1">
                <a:latin typeface="+mj-lt"/>
              </a:rPr>
              <a:t>Ostojic</a:t>
            </a:r>
            <a:r>
              <a:rPr lang="az-Latn-AZ" sz="900" dirty="0">
                <a:latin typeface="+mj-lt"/>
              </a:rPr>
              <a:t> M, </a:t>
            </a:r>
            <a:r>
              <a:rPr lang="az-Latn-AZ" sz="900" dirty="0" err="1">
                <a:latin typeface="+mj-lt"/>
              </a:rPr>
              <a:t>Baumbach</a:t>
            </a:r>
            <a:r>
              <a:rPr lang="az-Latn-AZ" sz="900" dirty="0">
                <a:latin typeface="+mj-lt"/>
              </a:rPr>
              <a:t> A, </a:t>
            </a:r>
            <a:r>
              <a:rPr lang="az-Latn-AZ" sz="900" dirty="0" err="1">
                <a:latin typeface="+mj-lt"/>
              </a:rPr>
              <a:t>Heg</a:t>
            </a:r>
            <a:r>
              <a:rPr lang="az-Latn-AZ" sz="900" dirty="0">
                <a:latin typeface="+mj-lt"/>
              </a:rPr>
              <a:t> D, </a:t>
            </a:r>
            <a:r>
              <a:rPr lang="az-Latn-AZ" sz="900" dirty="0" err="1">
                <a:latin typeface="+mj-lt"/>
              </a:rPr>
              <a:t>Tuller</a:t>
            </a:r>
            <a:r>
              <a:rPr lang="az-Latn-AZ" sz="900" dirty="0">
                <a:latin typeface="+mj-lt"/>
              </a:rPr>
              <a:t> D, </a:t>
            </a:r>
            <a:r>
              <a:rPr lang="az-Latn-AZ" sz="900" dirty="0" err="1">
                <a:latin typeface="+mj-lt"/>
              </a:rPr>
              <a:t>von</a:t>
            </a:r>
            <a:r>
              <a:rPr lang="az-Latn-AZ" sz="900" dirty="0">
                <a:latin typeface="+mj-lt"/>
              </a:rPr>
              <a:t> </a:t>
            </a:r>
            <a:r>
              <a:rPr lang="az-Latn-AZ" sz="900" dirty="0" err="1">
                <a:latin typeface="+mj-lt"/>
              </a:rPr>
              <a:t>Birgelen</a:t>
            </a:r>
            <a:r>
              <a:rPr lang="az-Latn-AZ" sz="900" dirty="0">
                <a:latin typeface="+mj-lt"/>
              </a:rPr>
              <a:t> </a:t>
            </a:r>
            <a:r>
              <a:rPr lang="az-Latn-AZ" sz="900" dirty="0" smtClean="0">
                <a:latin typeface="+mj-lt"/>
              </a:rPr>
              <a:t>C,</a:t>
            </a:r>
            <a:r>
              <a:rPr lang="en-US" sz="900" dirty="0" smtClean="0">
                <a:latin typeface="+mj-lt"/>
              </a:rPr>
              <a:t> </a:t>
            </a:r>
            <a:r>
              <a:rPr lang="az-Latn-AZ" sz="900" dirty="0" err="1" smtClean="0">
                <a:latin typeface="+mj-lt"/>
              </a:rPr>
              <a:t>Roffi</a:t>
            </a:r>
            <a:r>
              <a:rPr lang="az-Latn-AZ" sz="900" dirty="0" smtClean="0">
                <a:latin typeface="+mj-lt"/>
              </a:rPr>
              <a:t> </a:t>
            </a:r>
            <a:r>
              <a:rPr lang="az-Latn-AZ" sz="900" dirty="0">
                <a:latin typeface="+mj-lt"/>
              </a:rPr>
              <a:t>M, </a:t>
            </a:r>
            <a:r>
              <a:rPr lang="az-Latn-AZ" sz="900" dirty="0" err="1">
                <a:latin typeface="+mj-lt"/>
              </a:rPr>
              <a:t>Moschovitis</a:t>
            </a:r>
            <a:r>
              <a:rPr lang="az-Latn-AZ" sz="900" dirty="0">
                <a:latin typeface="+mj-lt"/>
              </a:rPr>
              <a:t> A, </a:t>
            </a:r>
            <a:r>
              <a:rPr lang="az-Latn-AZ" sz="900" dirty="0" err="1">
                <a:latin typeface="+mj-lt"/>
              </a:rPr>
              <a:t>Khattab</a:t>
            </a:r>
            <a:r>
              <a:rPr lang="az-Latn-AZ" sz="900" dirty="0">
                <a:latin typeface="+mj-lt"/>
              </a:rPr>
              <a:t> AA, </a:t>
            </a:r>
            <a:r>
              <a:rPr lang="az-Latn-AZ" sz="900" dirty="0" err="1">
                <a:latin typeface="+mj-lt"/>
              </a:rPr>
              <a:t>Wenaweser</a:t>
            </a:r>
            <a:r>
              <a:rPr lang="az-Latn-AZ" sz="900" dirty="0">
                <a:latin typeface="+mj-lt"/>
              </a:rPr>
              <a:t> P, </a:t>
            </a:r>
            <a:r>
              <a:rPr lang="az-Latn-AZ" sz="900" dirty="0" err="1">
                <a:latin typeface="+mj-lt"/>
              </a:rPr>
              <a:t>Bonvini</a:t>
            </a:r>
            <a:r>
              <a:rPr lang="az-Latn-AZ" sz="900" dirty="0">
                <a:latin typeface="+mj-lt"/>
              </a:rPr>
              <a:t> R, </a:t>
            </a:r>
            <a:r>
              <a:rPr lang="az-Latn-AZ" sz="900" dirty="0" err="1">
                <a:latin typeface="+mj-lt"/>
              </a:rPr>
              <a:t>Pedrazzini</a:t>
            </a:r>
            <a:r>
              <a:rPr lang="az-Latn-AZ" sz="900" dirty="0">
                <a:latin typeface="+mj-lt"/>
              </a:rPr>
              <a:t> </a:t>
            </a:r>
            <a:r>
              <a:rPr lang="az-Latn-AZ" sz="900" dirty="0" smtClean="0">
                <a:latin typeface="+mj-lt"/>
              </a:rPr>
              <a:t>G,</a:t>
            </a:r>
            <a:r>
              <a:rPr lang="en-US" sz="900" dirty="0" smtClean="0">
                <a:latin typeface="+mj-lt"/>
              </a:rPr>
              <a:t> </a:t>
            </a:r>
            <a:r>
              <a:rPr lang="az-Latn-AZ" sz="900" dirty="0" err="1" smtClean="0">
                <a:latin typeface="+mj-lt"/>
              </a:rPr>
              <a:t>Kornowski</a:t>
            </a:r>
            <a:r>
              <a:rPr lang="az-Latn-AZ" sz="900" dirty="0" smtClean="0">
                <a:latin typeface="+mj-lt"/>
              </a:rPr>
              <a:t> </a:t>
            </a:r>
            <a:r>
              <a:rPr lang="az-Latn-AZ" sz="900" dirty="0">
                <a:latin typeface="+mj-lt"/>
              </a:rPr>
              <a:t>R, </a:t>
            </a:r>
            <a:r>
              <a:rPr lang="az-Latn-AZ" sz="900" dirty="0" err="1">
                <a:latin typeface="+mj-lt"/>
              </a:rPr>
              <a:t>Weber</a:t>
            </a:r>
            <a:r>
              <a:rPr lang="az-Latn-AZ" sz="900" dirty="0">
                <a:latin typeface="+mj-lt"/>
              </a:rPr>
              <a:t> K, </a:t>
            </a:r>
            <a:r>
              <a:rPr lang="az-Latn-AZ" sz="900" dirty="0" err="1">
                <a:latin typeface="+mj-lt"/>
              </a:rPr>
              <a:t>Trelle</a:t>
            </a:r>
            <a:r>
              <a:rPr lang="az-Latn-AZ" sz="900" dirty="0">
                <a:latin typeface="+mj-lt"/>
              </a:rPr>
              <a:t> S, </a:t>
            </a:r>
            <a:r>
              <a:rPr lang="az-Latn-AZ" sz="900" dirty="0" err="1">
                <a:latin typeface="+mj-lt"/>
              </a:rPr>
              <a:t>Luscher</a:t>
            </a:r>
            <a:r>
              <a:rPr lang="az-Latn-AZ" sz="900" dirty="0">
                <a:latin typeface="+mj-lt"/>
              </a:rPr>
              <a:t> TF, </a:t>
            </a:r>
            <a:r>
              <a:rPr lang="az-Latn-AZ" sz="900" dirty="0" err="1">
                <a:latin typeface="+mj-lt"/>
              </a:rPr>
              <a:t>Taniwaki</a:t>
            </a:r>
            <a:r>
              <a:rPr lang="az-Latn-AZ" sz="900" dirty="0">
                <a:latin typeface="+mj-lt"/>
              </a:rPr>
              <a:t> M, </a:t>
            </a:r>
            <a:r>
              <a:rPr lang="az-Latn-AZ" sz="900" dirty="0" err="1">
                <a:latin typeface="+mj-lt"/>
              </a:rPr>
              <a:t>Matter</a:t>
            </a:r>
            <a:r>
              <a:rPr lang="az-Latn-AZ" sz="900" dirty="0">
                <a:latin typeface="+mj-lt"/>
              </a:rPr>
              <a:t> CM, </a:t>
            </a:r>
            <a:r>
              <a:rPr lang="az-Latn-AZ" sz="900" dirty="0" err="1">
                <a:latin typeface="+mj-lt"/>
              </a:rPr>
              <a:t>Meier</a:t>
            </a:r>
            <a:r>
              <a:rPr lang="az-Latn-AZ" sz="900" dirty="0">
                <a:latin typeface="+mj-lt"/>
              </a:rPr>
              <a:t> </a:t>
            </a:r>
            <a:r>
              <a:rPr lang="az-Latn-AZ" sz="900" dirty="0" smtClean="0">
                <a:latin typeface="+mj-lt"/>
              </a:rPr>
              <a:t>B,</a:t>
            </a:r>
            <a:r>
              <a:rPr lang="en-US" sz="900" dirty="0" smtClean="0">
                <a:latin typeface="+mj-lt"/>
              </a:rPr>
              <a:t> </a:t>
            </a:r>
            <a:r>
              <a:rPr lang="en-US" sz="900" dirty="0" err="1" smtClean="0">
                <a:latin typeface="+mj-lt"/>
              </a:rPr>
              <a:t>Juni</a:t>
            </a:r>
            <a:r>
              <a:rPr lang="en-US" sz="900" dirty="0" smtClean="0">
                <a:latin typeface="+mj-lt"/>
              </a:rPr>
              <a:t> </a:t>
            </a:r>
            <a:r>
              <a:rPr lang="en-US" sz="900" dirty="0">
                <a:latin typeface="+mj-lt"/>
              </a:rPr>
              <a:t>P, </a:t>
            </a:r>
            <a:r>
              <a:rPr lang="en-US" sz="900" dirty="0" err="1">
                <a:latin typeface="+mj-lt"/>
              </a:rPr>
              <a:t>Windecker</a:t>
            </a:r>
            <a:r>
              <a:rPr lang="en-US" sz="900" dirty="0">
                <a:latin typeface="+mj-lt"/>
              </a:rPr>
              <a:t> S; COMFORTABLE AMI Trial Investigators. Effect </a:t>
            </a:r>
            <a:r>
              <a:rPr lang="en-US" sz="900" dirty="0" smtClean="0">
                <a:latin typeface="+mj-lt"/>
              </a:rPr>
              <a:t>of </a:t>
            </a:r>
            <a:r>
              <a:rPr lang="az-Latn-AZ" sz="900" dirty="0" err="1" smtClean="0">
                <a:latin typeface="+mj-lt"/>
              </a:rPr>
              <a:t>biolimus-eluting</a:t>
            </a:r>
            <a:r>
              <a:rPr lang="az-Latn-AZ" sz="900" dirty="0" smtClean="0">
                <a:latin typeface="+mj-lt"/>
              </a:rPr>
              <a:t> </a:t>
            </a:r>
            <a:r>
              <a:rPr lang="az-Latn-AZ" sz="900" dirty="0" err="1">
                <a:latin typeface="+mj-lt"/>
              </a:rPr>
              <a:t>stents</a:t>
            </a:r>
            <a:r>
              <a:rPr lang="az-Latn-AZ" sz="900" dirty="0">
                <a:latin typeface="+mj-lt"/>
              </a:rPr>
              <a:t> </a:t>
            </a:r>
            <a:r>
              <a:rPr lang="az-Latn-AZ" sz="900" dirty="0" err="1">
                <a:latin typeface="+mj-lt"/>
              </a:rPr>
              <a:t>with</a:t>
            </a:r>
            <a:r>
              <a:rPr lang="az-Latn-AZ" sz="900" dirty="0">
                <a:latin typeface="+mj-lt"/>
              </a:rPr>
              <a:t> </a:t>
            </a:r>
            <a:r>
              <a:rPr lang="az-Latn-AZ" sz="900" dirty="0" err="1">
                <a:latin typeface="+mj-lt"/>
              </a:rPr>
              <a:t>biodegradable</a:t>
            </a:r>
            <a:r>
              <a:rPr lang="az-Latn-AZ" sz="900" dirty="0">
                <a:latin typeface="+mj-lt"/>
              </a:rPr>
              <a:t> </a:t>
            </a:r>
            <a:r>
              <a:rPr lang="az-Latn-AZ" sz="900" dirty="0" err="1">
                <a:latin typeface="+mj-lt"/>
              </a:rPr>
              <a:t>polymer</a:t>
            </a:r>
            <a:r>
              <a:rPr lang="az-Latn-AZ" sz="900" dirty="0">
                <a:latin typeface="+mj-lt"/>
              </a:rPr>
              <a:t> </a:t>
            </a:r>
            <a:r>
              <a:rPr lang="az-Latn-AZ" sz="900" dirty="0" err="1">
                <a:latin typeface="+mj-lt"/>
              </a:rPr>
              <a:t>vs</a:t>
            </a:r>
            <a:r>
              <a:rPr lang="az-Latn-AZ" sz="900" dirty="0">
                <a:latin typeface="+mj-lt"/>
              </a:rPr>
              <a:t> </a:t>
            </a:r>
            <a:r>
              <a:rPr lang="az-Latn-AZ" sz="900" dirty="0" err="1">
                <a:latin typeface="+mj-lt"/>
              </a:rPr>
              <a:t>bare</a:t>
            </a:r>
            <a:r>
              <a:rPr lang="az-Latn-AZ" sz="900" dirty="0">
                <a:latin typeface="+mj-lt"/>
              </a:rPr>
              <a:t>-metal </a:t>
            </a:r>
            <a:r>
              <a:rPr lang="az-Latn-AZ" sz="900" dirty="0" err="1">
                <a:latin typeface="+mj-lt"/>
              </a:rPr>
              <a:t>stents</a:t>
            </a:r>
            <a:r>
              <a:rPr lang="az-Latn-AZ" sz="900" dirty="0">
                <a:latin typeface="+mj-lt"/>
              </a:rPr>
              <a:t> on </a:t>
            </a:r>
            <a:r>
              <a:rPr lang="az-Latn-AZ" sz="900" dirty="0" err="1" smtClean="0">
                <a:latin typeface="+mj-lt"/>
              </a:rPr>
              <a:t>cardiovascular</a:t>
            </a:r>
            <a:r>
              <a:rPr lang="en-US" sz="900" dirty="0" smtClean="0">
                <a:latin typeface="+mj-lt"/>
              </a:rPr>
              <a:t> events </a:t>
            </a:r>
            <a:r>
              <a:rPr lang="en-US" sz="900" dirty="0">
                <a:latin typeface="+mj-lt"/>
              </a:rPr>
              <a:t>among patients with acute myocardial infarction: </a:t>
            </a:r>
            <a:r>
              <a:rPr lang="en-US" sz="900" dirty="0" smtClean="0">
                <a:latin typeface="+mj-lt"/>
              </a:rPr>
              <a:t>The COMFORTABLE </a:t>
            </a:r>
            <a:r>
              <a:rPr lang="en-US" sz="900" dirty="0">
                <a:latin typeface="+mj-lt"/>
              </a:rPr>
              <a:t>AMI randomized trial. JAMA 2012;308:777–787.</a:t>
            </a:r>
            <a:endParaRPr lang="az-Latn-AZ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29" y="6586494"/>
            <a:ext cx="22829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Elnur Isayev, MD, PhD / 10.12.2022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812" y="1458309"/>
            <a:ext cx="4762500" cy="421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04487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60" y="2397760"/>
            <a:ext cx="3997806" cy="1325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never ends…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0286" y="175428"/>
            <a:ext cx="6711465" cy="6503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029" y="6586494"/>
            <a:ext cx="22829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Elnur Isayev, MD, PhD / 10.12.2022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7982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13" y="777240"/>
            <a:ext cx="4727499" cy="102412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Angioplasty</a:t>
            </a:r>
            <a:endParaRPr lang="az-Latn-AZ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www.pcronline.com/var/pcrov3/storage/images/media/pcr/40-years-angiography/first-ptca2/first-ptca-image-6/3847401-9-eng-GB/First-PTCA-image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4" b="13085"/>
          <a:stretch/>
        </p:blipFill>
        <p:spPr bwMode="auto">
          <a:xfrm>
            <a:off x="111201" y="2189800"/>
            <a:ext cx="5247132" cy="3207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llow-up at 10 years. Still patent!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4" b="12164"/>
          <a:stretch/>
        </p:blipFill>
        <p:spPr bwMode="auto">
          <a:xfrm>
            <a:off x="5551429" y="154586"/>
            <a:ext cx="4357840" cy="2691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rst PTCA: Follow-up at 23 years. Still paten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t="10944" r="26532" b="12065"/>
          <a:stretch/>
        </p:blipFill>
        <p:spPr bwMode="auto">
          <a:xfrm>
            <a:off x="8439912" y="1034215"/>
            <a:ext cx="3547872" cy="3189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692" y="3008376"/>
            <a:ext cx="4684087" cy="3630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32927" y="5901355"/>
            <a:ext cx="2843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Thank</a:t>
            </a:r>
            <a:r>
              <a:rPr lang="az-Latn-A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az-Latn-AZ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You</a:t>
            </a:r>
            <a:r>
              <a:rPr lang="az-Latn-A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2455" y="6126480"/>
            <a:ext cx="69649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2014</a:t>
            </a:r>
            <a:endParaRPr lang="az-Latn-A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9128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3378695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84831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definition of MI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757" y="1417002"/>
            <a:ext cx="8870339" cy="4801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9029" y="6586494"/>
            <a:ext cx="22829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Elnur Isayev, MD, PhD / 10.12.2022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23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of AMI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2542032"/>
            <a:ext cx="10515600" cy="3638107"/>
          </a:xfrm>
        </p:spPr>
        <p:txBody>
          <a:bodyPr/>
          <a:lstStyle/>
          <a:p>
            <a:r>
              <a:rPr lang="en-US" dirty="0"/>
              <a:t>The term </a:t>
            </a:r>
            <a:r>
              <a:rPr lang="en-US" dirty="0">
                <a:solidFill>
                  <a:srgbClr val="FF0000"/>
                </a:solidFill>
              </a:rPr>
              <a:t>acute myocardial infarction </a:t>
            </a:r>
            <a:r>
              <a:rPr lang="en-US" dirty="0"/>
              <a:t>(AMI) should be used </a:t>
            </a:r>
            <a:r>
              <a:rPr lang="en-US" dirty="0" smtClean="0"/>
              <a:t>when there </a:t>
            </a:r>
            <a:r>
              <a:rPr lang="en-US" dirty="0"/>
              <a:t>is evidence of </a:t>
            </a:r>
            <a:r>
              <a:rPr lang="en-US" b="1" dirty="0"/>
              <a:t>myocardial injury </a:t>
            </a:r>
            <a:r>
              <a:rPr lang="en-US" dirty="0"/>
              <a:t>(defined as an elevation of </a:t>
            </a:r>
            <a:r>
              <a:rPr lang="en-US" dirty="0" smtClean="0"/>
              <a:t>cardiac troponin values) </a:t>
            </a:r>
            <a:r>
              <a:rPr lang="en-US" b="1" dirty="0"/>
              <a:t>with necrosis </a:t>
            </a:r>
            <a:r>
              <a:rPr lang="en-US" dirty="0"/>
              <a:t>in a </a:t>
            </a:r>
            <a:r>
              <a:rPr lang="en-US" b="1" dirty="0"/>
              <a:t>clinical setting</a:t>
            </a:r>
            <a:r>
              <a:rPr lang="en-US" dirty="0"/>
              <a:t> </a:t>
            </a:r>
            <a:r>
              <a:rPr lang="en-US" dirty="0" smtClean="0"/>
              <a:t>consistent </a:t>
            </a:r>
            <a:r>
              <a:rPr lang="az-Latn-AZ" dirty="0" err="1" smtClean="0"/>
              <a:t>with</a:t>
            </a:r>
            <a:r>
              <a:rPr lang="az-Latn-AZ" dirty="0" smtClean="0"/>
              <a:t> </a:t>
            </a:r>
            <a:r>
              <a:rPr lang="az-Latn-AZ" b="1" dirty="0" err="1"/>
              <a:t>myocardial</a:t>
            </a:r>
            <a:r>
              <a:rPr lang="az-Latn-AZ" b="1" dirty="0"/>
              <a:t> </a:t>
            </a:r>
            <a:r>
              <a:rPr lang="az-Latn-AZ" b="1" dirty="0" err="1"/>
              <a:t>ischaemia</a:t>
            </a:r>
            <a:r>
              <a:rPr lang="az-Latn-AZ" b="1" dirty="0" smtClean="0"/>
              <a:t>.</a:t>
            </a:r>
            <a:endParaRPr lang="az-Latn-AZ" b="1" dirty="0"/>
          </a:p>
        </p:txBody>
      </p:sp>
      <p:sp>
        <p:nvSpPr>
          <p:cNvPr id="4" name="Rectangle 3"/>
          <p:cNvSpPr/>
          <p:nvPr/>
        </p:nvSpPr>
        <p:spPr>
          <a:xfrm>
            <a:off x="5868231" y="5915043"/>
            <a:ext cx="609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err="1">
                <a:latin typeface="+mj-lt"/>
              </a:rPr>
              <a:t>Luepker</a:t>
            </a:r>
            <a:r>
              <a:rPr lang="en-US" sz="900" dirty="0">
                <a:latin typeface="+mj-lt"/>
              </a:rPr>
              <a:t> RV, </a:t>
            </a:r>
            <a:r>
              <a:rPr lang="en-US" sz="900" dirty="0" smtClean="0">
                <a:latin typeface="+mj-lt"/>
              </a:rPr>
              <a:t>et al . </a:t>
            </a:r>
            <a:r>
              <a:rPr lang="en-US" sz="900" dirty="0">
                <a:latin typeface="+mj-lt"/>
              </a:rPr>
              <a:t>Case definitions for acute coronary heart </a:t>
            </a:r>
            <a:r>
              <a:rPr lang="en-US" sz="900" dirty="0" smtClean="0">
                <a:latin typeface="+mj-lt"/>
              </a:rPr>
              <a:t>disease in </a:t>
            </a:r>
            <a:r>
              <a:rPr lang="en-US" sz="900" dirty="0">
                <a:latin typeface="+mj-lt"/>
              </a:rPr>
              <a:t>epidemiology and clinical research studies: A statement from the AHA </a:t>
            </a:r>
            <a:r>
              <a:rPr lang="en-US" sz="900" dirty="0" smtClean="0">
                <a:latin typeface="+mj-lt"/>
              </a:rPr>
              <a:t>Council on </a:t>
            </a:r>
            <a:r>
              <a:rPr lang="en-US" sz="900" dirty="0">
                <a:latin typeface="+mj-lt"/>
              </a:rPr>
              <a:t>Epidemiology and Prevention; AHA Statistics Committee; World </a:t>
            </a:r>
            <a:r>
              <a:rPr lang="en-US" sz="900" dirty="0" smtClean="0">
                <a:latin typeface="+mj-lt"/>
              </a:rPr>
              <a:t>Heart Federation </a:t>
            </a:r>
            <a:r>
              <a:rPr lang="en-US" sz="900" dirty="0">
                <a:latin typeface="+mj-lt"/>
              </a:rPr>
              <a:t>Council on Epidemiology and Prevention; the European Society </a:t>
            </a:r>
            <a:r>
              <a:rPr lang="en-US" sz="900" dirty="0" smtClean="0">
                <a:latin typeface="+mj-lt"/>
              </a:rPr>
              <a:t>of Cardiology </a:t>
            </a:r>
            <a:r>
              <a:rPr lang="en-US" sz="900" dirty="0">
                <a:latin typeface="+mj-lt"/>
              </a:rPr>
              <a:t>Working Group on Epidemiology and Prevention; Centers for </a:t>
            </a:r>
            <a:r>
              <a:rPr lang="en-US" sz="900" dirty="0" smtClean="0">
                <a:latin typeface="+mj-lt"/>
              </a:rPr>
              <a:t>Disease Control </a:t>
            </a:r>
            <a:r>
              <a:rPr lang="en-US" sz="900" dirty="0">
                <a:latin typeface="+mj-lt"/>
              </a:rPr>
              <a:t>and Prevention; and the National Heart, Lung, and Blood </a:t>
            </a:r>
            <a:r>
              <a:rPr lang="en-US" sz="900" dirty="0" smtClean="0">
                <a:latin typeface="+mj-lt"/>
              </a:rPr>
              <a:t>Institute. </a:t>
            </a:r>
            <a:r>
              <a:rPr lang="az-Latn-AZ" sz="900" dirty="0" err="1" smtClean="0">
                <a:latin typeface="+mj-lt"/>
              </a:rPr>
              <a:t>Circulation</a:t>
            </a:r>
            <a:r>
              <a:rPr lang="az-Latn-AZ" sz="900" dirty="0" smtClean="0">
                <a:latin typeface="+mj-lt"/>
              </a:rPr>
              <a:t> </a:t>
            </a:r>
            <a:r>
              <a:rPr lang="az-Latn-AZ" sz="900" dirty="0">
                <a:latin typeface="+mj-lt"/>
              </a:rPr>
              <a:t>2003;108:2543–2549.</a:t>
            </a:r>
            <a:endParaRPr lang="az-Latn-AZ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29" y="6586494"/>
            <a:ext cx="22829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Elnur Isayev, MD, PhD / 10.12.2022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085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74066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Spectrum of Myocardial Injury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4957" y="1243266"/>
            <a:ext cx="8310915" cy="5045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029" y="6586494"/>
            <a:ext cx="22829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Elnur Isayev, MD, PhD / 10.12.2022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327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Pathological</a:t>
            </a:r>
            <a:r>
              <a:rPr lang="az-Latn-A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</a:t>
            </a:r>
            <a:r>
              <a:rPr lang="az-Latn-A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z-Latn-A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2"/>
            <a:ext cx="6698673" cy="4351337"/>
          </a:xfrm>
        </p:spPr>
        <p:txBody>
          <a:bodyPr>
            <a:normAutofit/>
          </a:bodyPr>
          <a:lstStyle/>
          <a:p>
            <a:r>
              <a:rPr lang="en-US" sz="2000" dirty="0"/>
              <a:t>MI is defined pathologically </a:t>
            </a:r>
            <a:r>
              <a:rPr lang="en-US" sz="2000" dirty="0" smtClean="0"/>
              <a:t>as </a:t>
            </a:r>
            <a:r>
              <a:rPr lang="en-US" sz="2000" dirty="0" smtClean="0">
                <a:solidFill>
                  <a:srgbClr val="FF0000"/>
                </a:solidFill>
              </a:rPr>
              <a:t>myocardial </a:t>
            </a:r>
            <a:r>
              <a:rPr lang="en-US" sz="2000" dirty="0">
                <a:solidFill>
                  <a:srgbClr val="FF0000"/>
                </a:solidFill>
              </a:rPr>
              <a:t>cell death </a:t>
            </a:r>
            <a:r>
              <a:rPr lang="en-US" sz="2000" dirty="0"/>
              <a:t>due to </a:t>
            </a:r>
            <a:r>
              <a:rPr lang="en-US" sz="2000" dirty="0" smtClean="0"/>
              <a:t>prolonged </a:t>
            </a:r>
            <a:r>
              <a:rPr lang="en-US" sz="2000" dirty="0" err="1" smtClean="0"/>
              <a:t>ischaemia</a:t>
            </a:r>
            <a:r>
              <a:rPr lang="en-US" sz="2000" dirty="0"/>
              <a:t>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 smtClean="0"/>
              <a:t>Diminished </a:t>
            </a:r>
            <a:r>
              <a:rPr lang="en-US" sz="2000" b="1" dirty="0"/>
              <a:t>cellular glycogen</a:t>
            </a:r>
            <a:r>
              <a:rPr lang="en-US" sz="2000" dirty="0"/>
              <a:t>, and </a:t>
            </a:r>
            <a:r>
              <a:rPr lang="en-US" sz="2000" b="1" dirty="0"/>
              <a:t>relaxed myofibrils </a:t>
            </a:r>
            <a:r>
              <a:rPr lang="en-US" sz="2000" dirty="0" smtClean="0"/>
              <a:t>and </a:t>
            </a:r>
            <a:r>
              <a:rPr lang="en-US" sz="2000" b="1" dirty="0" err="1" smtClean="0"/>
              <a:t>sarcolemmal</a:t>
            </a:r>
            <a:r>
              <a:rPr lang="en-US" sz="2000" b="1" dirty="0" smtClean="0"/>
              <a:t> </a:t>
            </a:r>
            <a:r>
              <a:rPr lang="en-US" sz="2000" b="1" dirty="0"/>
              <a:t>disruption</a:t>
            </a:r>
            <a:r>
              <a:rPr lang="en-US" sz="2000" dirty="0"/>
              <a:t>, are the first ultrastructural changes and </a:t>
            </a:r>
            <a:r>
              <a:rPr lang="en-US" sz="2000" dirty="0" smtClean="0"/>
              <a:t>are seen </a:t>
            </a:r>
            <a:r>
              <a:rPr lang="en-US" sz="2000" dirty="0"/>
              <a:t>as early as </a:t>
            </a:r>
            <a:r>
              <a:rPr lang="en-US" sz="2000" dirty="0">
                <a:solidFill>
                  <a:srgbClr val="FF0000"/>
                </a:solidFill>
              </a:rPr>
              <a:t>10–15 min </a:t>
            </a:r>
            <a:r>
              <a:rPr lang="en-US" sz="2000" dirty="0"/>
              <a:t>after the onset of </a:t>
            </a:r>
            <a:r>
              <a:rPr lang="en-US" sz="2000" dirty="0" err="1" smtClean="0"/>
              <a:t>ischaemia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b="1" dirty="0" smtClean="0"/>
              <a:t>Mitochondrial </a:t>
            </a:r>
            <a:r>
              <a:rPr lang="en-US" sz="2000" b="1" dirty="0"/>
              <a:t>abnormalities </a:t>
            </a:r>
            <a:r>
              <a:rPr lang="en-US" sz="2000" dirty="0"/>
              <a:t>are observed as early as </a:t>
            </a:r>
            <a:r>
              <a:rPr lang="en-US" sz="2000" dirty="0">
                <a:solidFill>
                  <a:srgbClr val="FF0000"/>
                </a:solidFill>
              </a:rPr>
              <a:t>10 min </a:t>
            </a:r>
            <a:r>
              <a:rPr lang="en-US" sz="2000" dirty="0" smtClean="0">
                <a:solidFill>
                  <a:srgbClr val="FF0000"/>
                </a:solidFill>
              </a:rPr>
              <a:t>after coronary </a:t>
            </a:r>
            <a:r>
              <a:rPr lang="en-US" sz="2000" dirty="0">
                <a:solidFill>
                  <a:srgbClr val="FF0000"/>
                </a:solidFill>
              </a:rPr>
              <a:t>occlusion</a:t>
            </a:r>
            <a:r>
              <a:rPr lang="en-US" sz="2000" dirty="0"/>
              <a:t> by electron microscopy and are </a:t>
            </a:r>
            <a:r>
              <a:rPr lang="en-US" sz="2000" dirty="0" smtClean="0"/>
              <a:t>progressive.</a:t>
            </a:r>
            <a:endParaRPr lang="az-Latn-AZ" sz="2000" dirty="0"/>
          </a:p>
        </p:txBody>
      </p:sp>
      <p:sp>
        <p:nvSpPr>
          <p:cNvPr id="4" name="Rectangle 3"/>
          <p:cNvSpPr/>
          <p:nvPr/>
        </p:nvSpPr>
        <p:spPr>
          <a:xfrm>
            <a:off x="5846064" y="61801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latin typeface="+mj-lt"/>
              </a:rPr>
              <a:t>Jennings RB, </a:t>
            </a:r>
            <a:r>
              <a:rPr lang="en-US" sz="900" dirty="0" err="1">
                <a:latin typeface="+mj-lt"/>
              </a:rPr>
              <a:t>Ganote</a:t>
            </a:r>
            <a:r>
              <a:rPr lang="en-US" sz="900" dirty="0">
                <a:latin typeface="+mj-lt"/>
              </a:rPr>
              <a:t> CE. Structural changes in myocardium during acute </a:t>
            </a:r>
            <a:r>
              <a:rPr lang="en-US" sz="900" dirty="0" smtClean="0">
                <a:latin typeface="+mj-lt"/>
              </a:rPr>
              <a:t>ischemia. </a:t>
            </a:r>
            <a:r>
              <a:rPr lang="az-Latn-AZ" sz="900" dirty="0" err="1" smtClean="0">
                <a:latin typeface="+mj-lt"/>
              </a:rPr>
              <a:t>Circ</a:t>
            </a:r>
            <a:r>
              <a:rPr lang="az-Latn-AZ" sz="900" dirty="0" smtClean="0">
                <a:latin typeface="+mj-lt"/>
              </a:rPr>
              <a:t> </a:t>
            </a:r>
            <a:r>
              <a:rPr lang="az-Latn-AZ" sz="900" dirty="0" err="1">
                <a:latin typeface="+mj-lt"/>
              </a:rPr>
              <a:t>Res</a:t>
            </a:r>
            <a:r>
              <a:rPr lang="az-Latn-AZ" sz="900" dirty="0">
                <a:latin typeface="+mj-lt"/>
              </a:rPr>
              <a:t> 1974;35:156–172.</a:t>
            </a:r>
          </a:p>
          <a:p>
            <a:endParaRPr lang="en-US" sz="900" dirty="0">
              <a:latin typeface="+mj-lt"/>
            </a:endParaRPr>
          </a:p>
          <a:p>
            <a:r>
              <a:rPr lang="az-Latn-AZ" sz="900" dirty="0" err="1" smtClean="0">
                <a:latin typeface="+mj-lt"/>
              </a:rPr>
              <a:t>Virmani</a:t>
            </a:r>
            <a:r>
              <a:rPr lang="az-Latn-AZ" sz="900" dirty="0" smtClean="0">
                <a:latin typeface="+mj-lt"/>
              </a:rPr>
              <a:t> </a:t>
            </a:r>
            <a:r>
              <a:rPr lang="az-Latn-AZ" sz="900" dirty="0">
                <a:latin typeface="+mj-lt"/>
              </a:rPr>
              <a:t>R, Forman MB, </a:t>
            </a:r>
            <a:r>
              <a:rPr lang="az-Latn-AZ" sz="900" dirty="0" err="1">
                <a:latin typeface="+mj-lt"/>
              </a:rPr>
              <a:t>Kolodgie</a:t>
            </a:r>
            <a:r>
              <a:rPr lang="az-Latn-AZ" sz="900" dirty="0">
                <a:latin typeface="+mj-lt"/>
              </a:rPr>
              <a:t> FD. </a:t>
            </a:r>
            <a:r>
              <a:rPr lang="az-Latn-AZ" sz="900" dirty="0" err="1">
                <a:latin typeface="+mj-lt"/>
              </a:rPr>
              <a:t>Myocardial</a:t>
            </a:r>
            <a:r>
              <a:rPr lang="az-Latn-AZ" sz="900" dirty="0">
                <a:latin typeface="+mj-lt"/>
              </a:rPr>
              <a:t> </a:t>
            </a:r>
            <a:r>
              <a:rPr lang="az-Latn-AZ" sz="900" dirty="0" err="1">
                <a:latin typeface="+mj-lt"/>
              </a:rPr>
              <a:t>reperfusion</a:t>
            </a:r>
            <a:r>
              <a:rPr lang="az-Latn-AZ" sz="900" dirty="0">
                <a:latin typeface="+mj-lt"/>
              </a:rPr>
              <a:t> </a:t>
            </a:r>
            <a:r>
              <a:rPr lang="az-Latn-AZ" sz="900" dirty="0" err="1" smtClean="0">
                <a:latin typeface="+mj-lt"/>
              </a:rPr>
              <a:t>injury</a:t>
            </a:r>
            <a:r>
              <a:rPr lang="az-Latn-AZ" sz="900" dirty="0" smtClean="0">
                <a:latin typeface="+mj-lt"/>
              </a:rPr>
              <a:t>.</a:t>
            </a:r>
            <a:r>
              <a:rPr lang="en-US" sz="900" dirty="0" smtClean="0">
                <a:latin typeface="+mj-lt"/>
              </a:rPr>
              <a:t> Histopathological </a:t>
            </a:r>
            <a:r>
              <a:rPr lang="en-US" sz="900" dirty="0">
                <a:latin typeface="+mj-lt"/>
              </a:rPr>
              <a:t>effects of </a:t>
            </a:r>
            <a:r>
              <a:rPr lang="en-US" sz="900" dirty="0" err="1">
                <a:latin typeface="+mj-lt"/>
              </a:rPr>
              <a:t>perfluorochemical</a:t>
            </a:r>
            <a:r>
              <a:rPr lang="en-US" sz="900" dirty="0">
                <a:latin typeface="+mj-lt"/>
              </a:rPr>
              <a:t>. Circulation 1990;81:IV57–IV68.</a:t>
            </a:r>
            <a:endParaRPr lang="az-Latn-AZ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29" y="6586494"/>
            <a:ext cx="22829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Elnur Isayev, MD, PhD / 10.12.2022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261" r="7259"/>
          <a:stretch/>
        </p:blipFill>
        <p:spPr>
          <a:xfrm>
            <a:off x="7685532" y="2212848"/>
            <a:ext cx="4114800" cy="2435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4664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Types 1 and 2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039" y="2098372"/>
            <a:ext cx="6339433" cy="3552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480" y="2098372"/>
            <a:ext cx="5555173" cy="3552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029" y="6586494"/>
            <a:ext cx="22829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Elnur Isayev, MD, PhD / 10.12.2022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000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246888"/>
            <a:ext cx="10515600" cy="102606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Mortality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231" y="2231139"/>
            <a:ext cx="3141657" cy="2770630"/>
          </a:xfrm>
        </p:spPr>
        <p:txBody>
          <a:bodyPr>
            <a:normAutofit/>
          </a:bodyPr>
          <a:lstStyle/>
          <a:p>
            <a:endParaRPr lang="az-Latn-AZ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Short-term </a:t>
            </a:r>
            <a:r>
              <a:rPr lang="en-US" sz="2000" dirty="0">
                <a:solidFill>
                  <a:srgbClr val="FF0000"/>
                </a:solidFill>
              </a:rPr>
              <a:t>mortality </a:t>
            </a:r>
            <a:r>
              <a:rPr lang="en-US" sz="2000" dirty="0" smtClean="0"/>
              <a:t>after </a:t>
            </a:r>
            <a:r>
              <a:rPr lang="en-US" sz="2000" dirty="0"/>
              <a:t>acute </a:t>
            </a:r>
            <a:r>
              <a:rPr lang="en-US" sz="2000" dirty="0" smtClean="0"/>
              <a:t>MI </a:t>
            </a:r>
            <a:r>
              <a:rPr lang="en-US" sz="2000" dirty="0"/>
              <a:t>had a significant decline, decreasing </a:t>
            </a:r>
            <a:r>
              <a:rPr lang="en-US" sz="2000" dirty="0" smtClean="0"/>
              <a:t>from </a:t>
            </a:r>
            <a:r>
              <a:rPr lang="en-US" sz="2000" dirty="0"/>
              <a:t>more than 30% in the 1950s to </a:t>
            </a:r>
            <a:r>
              <a:rPr lang="en-US" sz="2000" dirty="0" smtClean="0">
                <a:solidFill>
                  <a:srgbClr val="FF0000"/>
                </a:solidFill>
              </a:rPr>
              <a:t>5–8</a:t>
            </a:r>
            <a:r>
              <a:rPr lang="en-US" sz="2000" dirty="0">
                <a:solidFill>
                  <a:srgbClr val="FF0000"/>
                </a:solidFill>
              </a:rPr>
              <a:t>% </a:t>
            </a:r>
            <a:r>
              <a:rPr lang="en-US" sz="2000" dirty="0" smtClean="0"/>
              <a:t>nowadays.</a:t>
            </a:r>
            <a:endParaRPr lang="az-Latn-AZ" sz="2000" dirty="0"/>
          </a:p>
        </p:txBody>
      </p:sp>
      <p:sp>
        <p:nvSpPr>
          <p:cNvPr id="6" name="Rectangle 5"/>
          <p:cNvSpPr/>
          <p:nvPr/>
        </p:nvSpPr>
        <p:spPr>
          <a:xfrm>
            <a:off x="5815584" y="6045738"/>
            <a:ext cx="61840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Roe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MT, Messenger JC,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Weintraub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WS,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Cannon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CP,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Fonarow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GC,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Dai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D,</a:t>
            </a:r>
            <a:r>
              <a:rPr lang="az-Latn-AZ" sz="9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et</a:t>
            </a:r>
            <a:r>
              <a:rPr lang="az-Latn-AZ" sz="9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al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Treatments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trends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, and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outcomes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of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acute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myocardial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infarction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and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percutaneous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coronary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intervention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. J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Am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Coll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Cardiol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2010;56:254-63. </a:t>
            </a:r>
          </a:p>
          <a:p>
            <a:pPr algn="just"/>
            <a:endParaRPr lang="en-US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az-Latn-AZ" sz="9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McManus</a:t>
            </a:r>
            <a:r>
              <a:rPr lang="az-Latn-AZ" sz="9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DD,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Gore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J,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Yarzebski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J,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Spencer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F,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Lessard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D,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Goldberg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RJ.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Recent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trends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the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incidence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treatment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, and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outcomes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of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patients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with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STEMI and NSTEMI.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Am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J </a:t>
            </a:r>
            <a:r>
              <a:rPr lang="az-Latn-AZ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Med</a:t>
            </a:r>
            <a:r>
              <a:rPr lang="az-Latn-AZ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2011;124:40-7. </a:t>
            </a:r>
            <a:endParaRPr lang="az-Latn-AZ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616" y="1272955"/>
            <a:ext cx="8214060" cy="4650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9029" y="6586494"/>
            <a:ext cx="22829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Elnur Isayev, MD, PhD / 10.12.2022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571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 Rest (1900-1960)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2"/>
            <a:ext cx="5647113" cy="4351337"/>
          </a:xfrm>
        </p:spPr>
        <p:txBody>
          <a:bodyPr>
            <a:normAutofit/>
          </a:bodyPr>
          <a:lstStyle/>
          <a:p>
            <a:r>
              <a:rPr lang="en-US" sz="2400" dirty="0"/>
              <a:t>O</a:t>
            </a:r>
            <a:r>
              <a:rPr lang="en-US" sz="2400" dirty="0" smtClean="0"/>
              <a:t>nly </a:t>
            </a:r>
            <a:r>
              <a:rPr lang="en-US" sz="2400" dirty="0"/>
              <a:t>treatment was total physical and emotional rest for </a:t>
            </a:r>
            <a:r>
              <a:rPr lang="en-US" sz="2400" dirty="0">
                <a:solidFill>
                  <a:srgbClr val="FF0000"/>
                </a:solidFill>
              </a:rPr>
              <a:t>at least six weeks </a:t>
            </a:r>
            <a:r>
              <a:rPr lang="en-US" sz="2400" dirty="0"/>
              <a:t>in uncomplicated cases, followed by an even longer period of rest at home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At that time in-hospital mortality reached </a:t>
            </a:r>
            <a:r>
              <a:rPr lang="en-US" sz="2400" dirty="0">
                <a:solidFill>
                  <a:srgbClr val="FF0000"/>
                </a:solidFill>
              </a:rPr>
              <a:t>30%</a:t>
            </a:r>
            <a:r>
              <a:rPr lang="en-US" sz="2400" dirty="0"/>
              <a:t>. </a:t>
            </a:r>
            <a:endParaRPr lang="az-Latn-AZ" sz="2400" dirty="0"/>
          </a:p>
        </p:txBody>
      </p:sp>
      <p:sp>
        <p:nvSpPr>
          <p:cNvPr id="4" name="Rectangle 3"/>
          <p:cNvSpPr/>
          <p:nvPr/>
        </p:nvSpPr>
        <p:spPr>
          <a:xfrm>
            <a:off x="5596128" y="5887751"/>
            <a:ext cx="6240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Levine SA,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Lown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B. “Armchair” treatment of acute coronary thrombosis. J Am Med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Assoc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1952;148:1365-9. </a:t>
            </a:r>
            <a:endParaRPr lang="az-Latn-AZ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9029" y="6586494"/>
            <a:ext cx="22829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Elnur Isayev, MD, PhD / 10.12.2022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074" name="Picture 2" descr="https://www.jstor.org/page-scan-delivery/get-page-scan/3460366/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" t="1827" r="34538" b="62866"/>
          <a:stretch/>
        </p:blipFill>
        <p:spPr bwMode="auto">
          <a:xfrm>
            <a:off x="6880166" y="1390110"/>
            <a:ext cx="4863679" cy="4032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616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10286</TotalTime>
  <Words>2094</Words>
  <Application>Microsoft Office PowerPoint</Application>
  <PresentationFormat>Widescreen</PresentationFormat>
  <Paragraphs>160</Paragraphs>
  <Slides>28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Microsoft Sans Serif</vt:lpstr>
      <vt:lpstr>Palatino Linotype</vt:lpstr>
      <vt:lpstr>Times New Roman</vt:lpstr>
      <vt:lpstr>Wingdings 2</vt:lpstr>
      <vt:lpstr>HDOfficeLightV0</vt:lpstr>
      <vt:lpstr>Importance of early myocardial revascularization in STEMI patients</vt:lpstr>
      <vt:lpstr>PowerPoint Presentation</vt:lpstr>
      <vt:lpstr>History of definition of MI</vt:lpstr>
      <vt:lpstr>Definition of AMI</vt:lpstr>
      <vt:lpstr>Spectrum of Myocardial Injury</vt:lpstr>
      <vt:lpstr>Pathological characteristics of MI</vt:lpstr>
      <vt:lpstr>MI Types 1 and 2</vt:lpstr>
      <vt:lpstr>History of Mortality</vt:lpstr>
      <vt:lpstr>Bed Rest (1900-1960)</vt:lpstr>
      <vt:lpstr>The Coronary Care Unit </vt:lpstr>
      <vt:lpstr>The Reperfusion ERA </vt:lpstr>
      <vt:lpstr>Coronary Arteriography </vt:lpstr>
      <vt:lpstr>Mortality after PCI </vt:lpstr>
      <vt:lpstr>Rationale for Revascularization</vt:lpstr>
      <vt:lpstr>Flowchart for reperfusion strategy</vt:lpstr>
      <vt:lpstr>Time delays</vt:lpstr>
      <vt:lpstr>Time Saving</vt:lpstr>
      <vt:lpstr>Preventing Death</vt:lpstr>
      <vt:lpstr>Selection of reperfusion strategy</vt:lpstr>
      <vt:lpstr>Selection of reperfusion strategy</vt:lpstr>
      <vt:lpstr>Reperfusion strategy according to time</vt:lpstr>
      <vt:lpstr>Primary PCI</vt:lpstr>
      <vt:lpstr>PCI after thrombolysis</vt:lpstr>
      <vt:lpstr>Late PCI</vt:lpstr>
      <vt:lpstr>Drug-Eluting Stents</vt:lpstr>
      <vt:lpstr>Treatment never ends…</vt:lpstr>
      <vt:lpstr>First Angioplasty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Antikoaqulantlar</dc:title>
  <dc:creator>Microsoft account</dc:creator>
  <cp:lastModifiedBy>Microsoft account</cp:lastModifiedBy>
  <cp:revision>183</cp:revision>
  <dcterms:created xsi:type="dcterms:W3CDTF">2022-01-25T04:56:01Z</dcterms:created>
  <dcterms:modified xsi:type="dcterms:W3CDTF">2022-12-10T08:08:50Z</dcterms:modified>
</cp:coreProperties>
</file>